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59" r:id="rId5"/>
    <p:sldId id="260" r:id="rId6"/>
    <p:sldId id="262" r:id="rId7"/>
    <p:sldId id="263" r:id="rId8"/>
    <p:sldId id="264" r:id="rId9"/>
    <p:sldId id="265" r:id="rId10"/>
    <p:sldId id="272" r:id="rId11"/>
    <p:sldId id="266" r:id="rId12"/>
    <p:sldId id="278" r:id="rId13"/>
    <p:sldId id="267" r:id="rId14"/>
    <p:sldId id="268" r:id="rId15"/>
    <p:sldId id="269" r:id="rId16"/>
    <p:sldId id="270" r:id="rId17"/>
    <p:sldId id="273" r:id="rId18"/>
    <p:sldId id="276" r:id="rId19"/>
    <p:sldId id="277" r:id="rId20"/>
    <p:sldId id="271" r:id="rId21"/>
    <p:sldId id="279" r:id="rId22"/>
    <p:sldId id="285" r:id="rId23"/>
    <p:sldId id="286" r:id="rId24"/>
    <p:sldId id="287" r:id="rId25"/>
    <p:sldId id="280" r:id="rId26"/>
    <p:sldId id="281" r:id="rId27"/>
    <p:sldId id="282" r:id="rId28"/>
    <p:sldId id="283" r:id="rId29"/>
    <p:sldId id="284" r:id="rId30"/>
    <p:sldId id="295" r:id="rId31"/>
    <p:sldId id="288" r:id="rId32"/>
    <p:sldId id="289" r:id="rId33"/>
    <p:sldId id="290" r:id="rId34"/>
    <p:sldId id="291" r:id="rId35"/>
    <p:sldId id="296" r:id="rId36"/>
    <p:sldId id="297" r:id="rId37"/>
    <p:sldId id="298" r:id="rId38"/>
    <p:sldId id="299" r:id="rId39"/>
    <p:sldId id="292" r:id="rId40"/>
    <p:sldId id="293" r:id="rId41"/>
    <p:sldId id="300" r:id="rId42"/>
    <p:sldId id="301" r:id="rId43"/>
    <p:sldId id="303" r:id="rId44"/>
    <p:sldId id="304" r:id="rId45"/>
    <p:sldId id="305" r:id="rId46"/>
    <p:sldId id="306" r:id="rId47"/>
    <p:sldId id="308" r:id="rId48"/>
    <p:sldId id="307" r:id="rId49"/>
    <p:sldId id="294" r:id="rId50"/>
    <p:sldId id="302" r:id="rId5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badenes\Documents\Trabajos%202015\Eficiencia%20Uruguay\Mi%20material\gto%20sanitario%20por%20habitante.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badenes\Documents\Trabajos%202015\Eficiencia%20Uruguay\Mi%20material\gto%20sanitario%20por%20habitant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plotArea>
      <c:layout/>
      <c:barChart>
        <c:barDir val="col"/>
        <c:grouping val="clustered"/>
        <c:ser>
          <c:idx val="0"/>
          <c:order val="0"/>
          <c:tx>
            <c:strRef>
              <c:f>Data!$N$11</c:f>
              <c:strCache>
                <c:ptCount val="1"/>
                <c:pt idx="0">
                  <c:v>2003</c:v>
                </c:pt>
              </c:strCache>
            </c:strRef>
          </c:tx>
          <c:cat>
            <c:strRef>
              <c:f>Data!$M$12:$M$44</c:f>
              <c:strCache>
                <c:ptCount val="33"/>
                <c:pt idx="0">
                  <c:v>Belgium</c:v>
                </c:pt>
                <c:pt idx="1">
                  <c:v>Bulgaria</c:v>
                </c:pt>
                <c:pt idx="2">
                  <c:v>Czech Republic</c:v>
                </c:pt>
                <c:pt idx="3">
                  <c:v>Denmark</c:v>
                </c:pt>
                <c:pt idx="4">
                  <c:v>Germany (until 1990 former territory of the FRG)</c:v>
                </c:pt>
                <c:pt idx="5">
                  <c:v>Estonia</c:v>
                </c:pt>
                <c:pt idx="6">
                  <c:v>Greece</c:v>
                </c:pt>
                <c:pt idx="7">
                  <c:v>Spain</c:v>
                </c:pt>
                <c:pt idx="8">
                  <c:v>France</c:v>
                </c:pt>
                <c:pt idx="9">
                  <c:v>Croatia</c:v>
                </c:pt>
                <c:pt idx="10">
                  <c:v>Cyprus</c:v>
                </c:pt>
                <c:pt idx="11">
                  <c:v>Latvia</c:v>
                </c:pt>
                <c:pt idx="12">
                  <c:v>Lithuania</c:v>
                </c:pt>
                <c:pt idx="13">
                  <c:v>Luxembourg</c:v>
                </c:pt>
                <c:pt idx="14">
                  <c:v>Hungary</c:v>
                </c:pt>
                <c:pt idx="15">
                  <c:v>Netherlands</c:v>
                </c:pt>
                <c:pt idx="16">
                  <c:v>Austria</c:v>
                </c:pt>
                <c:pt idx="17">
                  <c:v>Poland</c:v>
                </c:pt>
                <c:pt idx="18">
                  <c:v>Portugal</c:v>
                </c:pt>
                <c:pt idx="19">
                  <c:v>Romania</c:v>
                </c:pt>
                <c:pt idx="20">
                  <c:v>Slovenia</c:v>
                </c:pt>
                <c:pt idx="21">
                  <c:v>Slovakia</c:v>
                </c:pt>
                <c:pt idx="22">
                  <c:v>Finland</c:v>
                </c:pt>
                <c:pt idx="23">
                  <c:v>Sweden</c:v>
                </c:pt>
                <c:pt idx="24">
                  <c:v>Iceland</c:v>
                </c:pt>
                <c:pt idx="25">
                  <c:v>Norway</c:v>
                </c:pt>
                <c:pt idx="26">
                  <c:v>Switzerland</c:v>
                </c:pt>
                <c:pt idx="27">
                  <c:v>Canada</c:v>
                </c:pt>
                <c:pt idx="28">
                  <c:v>United States</c:v>
                </c:pt>
                <c:pt idx="29">
                  <c:v>Japan</c:v>
                </c:pt>
                <c:pt idx="30">
                  <c:v>South Korea</c:v>
                </c:pt>
                <c:pt idx="31">
                  <c:v>Australia</c:v>
                </c:pt>
                <c:pt idx="32">
                  <c:v>New Zealand</c:v>
                </c:pt>
              </c:strCache>
            </c:strRef>
          </c:cat>
          <c:val>
            <c:numRef>
              <c:f>Data!$N$12:$N$44</c:f>
              <c:numCache>
                <c:formatCode>0</c:formatCode>
                <c:ptCount val="33"/>
                <c:pt idx="0">
                  <c:v>2572.64</c:v>
                </c:pt>
                <c:pt idx="1">
                  <c:v>172.51</c:v>
                </c:pt>
                <c:pt idx="2">
                  <c:v>567.49</c:v>
                </c:pt>
                <c:pt idx="3">
                  <c:v>3197.82</c:v>
                </c:pt>
                <c:pt idx="4">
                  <c:v>2732.9100000000012</c:v>
                </c:pt>
                <c:pt idx="5">
                  <c:v>309.39</c:v>
                </c:pt>
                <c:pt idx="6">
                  <c:v>0</c:v>
                </c:pt>
                <c:pt idx="7">
                  <c:v>1477.75</c:v>
                </c:pt>
                <c:pt idx="8">
                  <c:v>2657.72</c:v>
                </c:pt>
                <c:pt idx="9">
                  <c:v>0</c:v>
                </c:pt>
                <c:pt idx="10">
                  <c:v>1015.7900000000005</c:v>
                </c:pt>
                <c:pt idx="11">
                  <c:v>0</c:v>
                </c:pt>
                <c:pt idx="12">
                  <c:v>0</c:v>
                </c:pt>
                <c:pt idx="13">
                  <c:v>4072.27</c:v>
                </c:pt>
                <c:pt idx="14">
                  <c:v>603.93999999999949</c:v>
                </c:pt>
                <c:pt idx="15">
                  <c:v>2646.2799999999997</c:v>
                </c:pt>
                <c:pt idx="16">
                  <c:v>2720.79</c:v>
                </c:pt>
                <c:pt idx="17">
                  <c:v>299.95999999999964</c:v>
                </c:pt>
                <c:pt idx="18">
                  <c:v>1258.25</c:v>
                </c:pt>
                <c:pt idx="19">
                  <c:v>126.93</c:v>
                </c:pt>
                <c:pt idx="20">
                  <c:v>1049.51</c:v>
                </c:pt>
                <c:pt idx="21">
                  <c:v>0</c:v>
                </c:pt>
                <c:pt idx="22">
                  <c:v>2171.29</c:v>
                </c:pt>
                <c:pt idx="23">
                  <c:v>2780.05</c:v>
                </c:pt>
                <c:pt idx="24">
                  <c:v>3494.98</c:v>
                </c:pt>
                <c:pt idx="25">
                  <c:v>4098.26</c:v>
                </c:pt>
                <c:pt idx="26">
                  <c:v>4428</c:v>
                </c:pt>
                <c:pt idx="27">
                  <c:v>2259.2599999999998</c:v>
                </c:pt>
                <c:pt idx="28">
                  <c:v>5082.78</c:v>
                </c:pt>
                <c:pt idx="29">
                  <c:v>2315.8700000000022</c:v>
                </c:pt>
                <c:pt idx="30">
                  <c:v>584.47</c:v>
                </c:pt>
                <c:pt idx="31">
                  <c:v>1985.84</c:v>
                </c:pt>
                <c:pt idx="32">
                  <c:v>0</c:v>
                </c:pt>
              </c:numCache>
            </c:numRef>
          </c:val>
        </c:ser>
        <c:ser>
          <c:idx val="1"/>
          <c:order val="1"/>
          <c:tx>
            <c:strRef>
              <c:f>Data!$O$11</c:f>
              <c:strCache>
                <c:ptCount val="1"/>
                <c:pt idx="0">
                  <c:v>2004</c:v>
                </c:pt>
              </c:strCache>
            </c:strRef>
          </c:tx>
          <c:cat>
            <c:strRef>
              <c:f>Data!$M$12:$M$44</c:f>
              <c:strCache>
                <c:ptCount val="33"/>
                <c:pt idx="0">
                  <c:v>Belgium</c:v>
                </c:pt>
                <c:pt idx="1">
                  <c:v>Bulgaria</c:v>
                </c:pt>
                <c:pt idx="2">
                  <c:v>Czech Republic</c:v>
                </c:pt>
                <c:pt idx="3">
                  <c:v>Denmark</c:v>
                </c:pt>
                <c:pt idx="4">
                  <c:v>Germany (until 1990 former territory of the FRG)</c:v>
                </c:pt>
                <c:pt idx="5">
                  <c:v>Estonia</c:v>
                </c:pt>
                <c:pt idx="6">
                  <c:v>Greece</c:v>
                </c:pt>
                <c:pt idx="7">
                  <c:v>Spain</c:v>
                </c:pt>
                <c:pt idx="8">
                  <c:v>France</c:v>
                </c:pt>
                <c:pt idx="9">
                  <c:v>Croatia</c:v>
                </c:pt>
                <c:pt idx="10">
                  <c:v>Cyprus</c:v>
                </c:pt>
                <c:pt idx="11">
                  <c:v>Latvia</c:v>
                </c:pt>
                <c:pt idx="12">
                  <c:v>Lithuania</c:v>
                </c:pt>
                <c:pt idx="13">
                  <c:v>Luxembourg</c:v>
                </c:pt>
                <c:pt idx="14">
                  <c:v>Hungary</c:v>
                </c:pt>
                <c:pt idx="15">
                  <c:v>Netherlands</c:v>
                </c:pt>
                <c:pt idx="16">
                  <c:v>Austria</c:v>
                </c:pt>
                <c:pt idx="17">
                  <c:v>Poland</c:v>
                </c:pt>
                <c:pt idx="18">
                  <c:v>Portugal</c:v>
                </c:pt>
                <c:pt idx="19">
                  <c:v>Romania</c:v>
                </c:pt>
                <c:pt idx="20">
                  <c:v>Slovenia</c:v>
                </c:pt>
                <c:pt idx="21">
                  <c:v>Slovakia</c:v>
                </c:pt>
                <c:pt idx="22">
                  <c:v>Finland</c:v>
                </c:pt>
                <c:pt idx="23">
                  <c:v>Sweden</c:v>
                </c:pt>
                <c:pt idx="24">
                  <c:v>Iceland</c:v>
                </c:pt>
                <c:pt idx="25">
                  <c:v>Norway</c:v>
                </c:pt>
                <c:pt idx="26">
                  <c:v>Switzerland</c:v>
                </c:pt>
                <c:pt idx="27">
                  <c:v>Canada</c:v>
                </c:pt>
                <c:pt idx="28">
                  <c:v>United States</c:v>
                </c:pt>
                <c:pt idx="29">
                  <c:v>Japan</c:v>
                </c:pt>
                <c:pt idx="30">
                  <c:v>South Korea</c:v>
                </c:pt>
                <c:pt idx="31">
                  <c:v>Australia</c:v>
                </c:pt>
                <c:pt idx="32">
                  <c:v>New Zealand</c:v>
                </c:pt>
              </c:strCache>
            </c:strRef>
          </c:cat>
          <c:val>
            <c:numRef>
              <c:f>Data!$O$12:$O$44</c:f>
              <c:numCache>
                <c:formatCode>0</c:formatCode>
                <c:ptCount val="33"/>
                <c:pt idx="0">
                  <c:v>2710.77</c:v>
                </c:pt>
                <c:pt idx="1">
                  <c:v>186.32000000000016</c:v>
                </c:pt>
                <c:pt idx="2">
                  <c:v>601.43999999999949</c:v>
                </c:pt>
                <c:pt idx="3">
                  <c:v>3377.9700000000012</c:v>
                </c:pt>
                <c:pt idx="4">
                  <c:v>2731.05</c:v>
                </c:pt>
                <c:pt idx="5">
                  <c:v>361.86</c:v>
                </c:pt>
                <c:pt idx="6">
                  <c:v>0</c:v>
                </c:pt>
                <c:pt idx="7">
                  <c:v>1577.08</c:v>
                </c:pt>
                <c:pt idx="8">
                  <c:v>2780.4700000000012</c:v>
                </c:pt>
                <c:pt idx="9">
                  <c:v>0</c:v>
                </c:pt>
                <c:pt idx="10">
                  <c:v>1041.51</c:v>
                </c:pt>
                <c:pt idx="11">
                  <c:v>319.41000000000003</c:v>
                </c:pt>
                <c:pt idx="12">
                  <c:v>295.42999999999961</c:v>
                </c:pt>
                <c:pt idx="13">
                  <c:v>4510.9299999999994</c:v>
                </c:pt>
                <c:pt idx="14">
                  <c:v>643.26</c:v>
                </c:pt>
                <c:pt idx="15">
                  <c:v>2746.08</c:v>
                </c:pt>
                <c:pt idx="16">
                  <c:v>2855.34</c:v>
                </c:pt>
                <c:pt idx="17">
                  <c:v>316.74</c:v>
                </c:pt>
                <c:pt idx="18">
                  <c:v>1350.9</c:v>
                </c:pt>
                <c:pt idx="19">
                  <c:v>153.72999999999999</c:v>
                </c:pt>
                <c:pt idx="20">
                  <c:v>1084.6499999999999</c:v>
                </c:pt>
                <c:pt idx="21">
                  <c:v>0</c:v>
                </c:pt>
                <c:pt idx="22">
                  <c:v>2290.23</c:v>
                </c:pt>
                <c:pt idx="23">
                  <c:v>2831.9500000000012</c:v>
                </c:pt>
                <c:pt idx="24">
                  <c:v>3629.8</c:v>
                </c:pt>
                <c:pt idx="25">
                  <c:v>4105.33</c:v>
                </c:pt>
                <c:pt idx="26">
                  <c:v>4486.6500000000024</c:v>
                </c:pt>
                <c:pt idx="27">
                  <c:v>2345.16</c:v>
                </c:pt>
                <c:pt idx="28">
                  <c:v>4910.05</c:v>
                </c:pt>
                <c:pt idx="29">
                  <c:v>2291.7399999999998</c:v>
                </c:pt>
                <c:pt idx="30">
                  <c:v>600.91999999999996</c:v>
                </c:pt>
                <c:pt idx="31">
                  <c:v>2219.79</c:v>
                </c:pt>
                <c:pt idx="32">
                  <c:v>1594.97</c:v>
                </c:pt>
              </c:numCache>
            </c:numRef>
          </c:val>
        </c:ser>
        <c:ser>
          <c:idx val="2"/>
          <c:order val="2"/>
          <c:tx>
            <c:strRef>
              <c:f>Data!$P$11</c:f>
              <c:strCache>
                <c:ptCount val="1"/>
                <c:pt idx="0">
                  <c:v>2005</c:v>
                </c:pt>
              </c:strCache>
            </c:strRef>
          </c:tx>
          <c:cat>
            <c:strRef>
              <c:f>Data!$M$12:$M$44</c:f>
              <c:strCache>
                <c:ptCount val="33"/>
                <c:pt idx="0">
                  <c:v>Belgium</c:v>
                </c:pt>
                <c:pt idx="1">
                  <c:v>Bulgaria</c:v>
                </c:pt>
                <c:pt idx="2">
                  <c:v>Czech Republic</c:v>
                </c:pt>
                <c:pt idx="3">
                  <c:v>Denmark</c:v>
                </c:pt>
                <c:pt idx="4">
                  <c:v>Germany (until 1990 former territory of the FRG)</c:v>
                </c:pt>
                <c:pt idx="5">
                  <c:v>Estonia</c:v>
                </c:pt>
                <c:pt idx="6">
                  <c:v>Greece</c:v>
                </c:pt>
                <c:pt idx="7">
                  <c:v>Spain</c:v>
                </c:pt>
                <c:pt idx="8">
                  <c:v>France</c:v>
                </c:pt>
                <c:pt idx="9">
                  <c:v>Croatia</c:v>
                </c:pt>
                <c:pt idx="10">
                  <c:v>Cyprus</c:v>
                </c:pt>
                <c:pt idx="11">
                  <c:v>Latvia</c:v>
                </c:pt>
                <c:pt idx="12">
                  <c:v>Lithuania</c:v>
                </c:pt>
                <c:pt idx="13">
                  <c:v>Luxembourg</c:v>
                </c:pt>
                <c:pt idx="14">
                  <c:v>Hungary</c:v>
                </c:pt>
                <c:pt idx="15">
                  <c:v>Netherlands</c:v>
                </c:pt>
                <c:pt idx="16">
                  <c:v>Austria</c:v>
                </c:pt>
                <c:pt idx="17">
                  <c:v>Poland</c:v>
                </c:pt>
                <c:pt idx="18">
                  <c:v>Portugal</c:v>
                </c:pt>
                <c:pt idx="19">
                  <c:v>Romania</c:v>
                </c:pt>
                <c:pt idx="20">
                  <c:v>Slovenia</c:v>
                </c:pt>
                <c:pt idx="21">
                  <c:v>Slovakia</c:v>
                </c:pt>
                <c:pt idx="22">
                  <c:v>Finland</c:v>
                </c:pt>
                <c:pt idx="23">
                  <c:v>Sweden</c:v>
                </c:pt>
                <c:pt idx="24">
                  <c:v>Iceland</c:v>
                </c:pt>
                <c:pt idx="25">
                  <c:v>Norway</c:v>
                </c:pt>
                <c:pt idx="26">
                  <c:v>Switzerland</c:v>
                </c:pt>
                <c:pt idx="27">
                  <c:v>Canada</c:v>
                </c:pt>
                <c:pt idx="28">
                  <c:v>United States</c:v>
                </c:pt>
                <c:pt idx="29">
                  <c:v>Japan</c:v>
                </c:pt>
                <c:pt idx="30">
                  <c:v>South Korea</c:v>
                </c:pt>
                <c:pt idx="31">
                  <c:v>Australia</c:v>
                </c:pt>
                <c:pt idx="32">
                  <c:v>New Zealand</c:v>
                </c:pt>
              </c:strCache>
            </c:strRef>
          </c:cat>
          <c:val>
            <c:numRef>
              <c:f>Data!$P$12:$P$44</c:f>
              <c:numCache>
                <c:formatCode>0</c:formatCode>
                <c:ptCount val="33"/>
                <c:pt idx="0">
                  <c:v>2802.3500000000022</c:v>
                </c:pt>
                <c:pt idx="1">
                  <c:v>213.42000000000004</c:v>
                </c:pt>
                <c:pt idx="2">
                  <c:v>685.9</c:v>
                </c:pt>
                <c:pt idx="3">
                  <c:v>3575.3500000000022</c:v>
                </c:pt>
                <c:pt idx="4">
                  <c:v>2803.32</c:v>
                </c:pt>
                <c:pt idx="5">
                  <c:v>410.75</c:v>
                </c:pt>
                <c:pt idx="6">
                  <c:v>0</c:v>
                </c:pt>
                <c:pt idx="7">
                  <c:v>1685.71</c:v>
                </c:pt>
                <c:pt idx="8">
                  <c:v>2873.61</c:v>
                </c:pt>
                <c:pt idx="9">
                  <c:v>0</c:v>
                </c:pt>
                <c:pt idx="10">
                  <c:v>1109.07</c:v>
                </c:pt>
                <c:pt idx="11">
                  <c:v>357.56</c:v>
                </c:pt>
                <c:pt idx="12">
                  <c:v>353.17</c:v>
                </c:pt>
                <c:pt idx="13">
                  <c:v>4677.6200000000044</c:v>
                </c:pt>
                <c:pt idx="14">
                  <c:v>720.29000000000053</c:v>
                </c:pt>
                <c:pt idx="15">
                  <c:v>3177.44</c:v>
                </c:pt>
                <c:pt idx="16">
                  <c:v>2950.48</c:v>
                </c:pt>
                <c:pt idx="17">
                  <c:v>374.54</c:v>
                </c:pt>
                <c:pt idx="18">
                  <c:v>1438.6399999999999</c:v>
                </c:pt>
                <c:pt idx="19">
                  <c:v>204.81</c:v>
                </c:pt>
                <c:pt idx="20">
                  <c:v>1143.8799999999999</c:v>
                </c:pt>
                <c:pt idx="21">
                  <c:v>483.21</c:v>
                </c:pt>
                <c:pt idx="22">
                  <c:v>2419.3200000000002</c:v>
                </c:pt>
                <c:pt idx="23">
                  <c:v>2880.25</c:v>
                </c:pt>
                <c:pt idx="24">
                  <c:v>4217.33</c:v>
                </c:pt>
                <c:pt idx="25">
                  <c:v>4492.25</c:v>
                </c:pt>
                <c:pt idx="26">
                  <c:v>4533.05</c:v>
                </c:pt>
                <c:pt idx="27">
                  <c:v>2640.27</c:v>
                </c:pt>
                <c:pt idx="28">
                  <c:v>5192.24</c:v>
                </c:pt>
                <c:pt idx="29">
                  <c:v>2304.2399999999998</c:v>
                </c:pt>
                <c:pt idx="30">
                  <c:v>755.21</c:v>
                </c:pt>
                <c:pt idx="31">
                  <c:v>2417.8100000000022</c:v>
                </c:pt>
                <c:pt idx="32">
                  <c:v>1846.5</c:v>
                </c:pt>
              </c:numCache>
            </c:numRef>
          </c:val>
        </c:ser>
        <c:ser>
          <c:idx val="3"/>
          <c:order val="3"/>
          <c:tx>
            <c:strRef>
              <c:f>Data!$Q$11</c:f>
              <c:strCache>
                <c:ptCount val="1"/>
                <c:pt idx="0">
                  <c:v>2006</c:v>
                </c:pt>
              </c:strCache>
            </c:strRef>
          </c:tx>
          <c:cat>
            <c:strRef>
              <c:f>Data!$M$12:$M$44</c:f>
              <c:strCache>
                <c:ptCount val="33"/>
                <c:pt idx="0">
                  <c:v>Belgium</c:v>
                </c:pt>
                <c:pt idx="1">
                  <c:v>Bulgaria</c:v>
                </c:pt>
                <c:pt idx="2">
                  <c:v>Czech Republic</c:v>
                </c:pt>
                <c:pt idx="3">
                  <c:v>Denmark</c:v>
                </c:pt>
                <c:pt idx="4">
                  <c:v>Germany (until 1990 former territory of the FRG)</c:v>
                </c:pt>
                <c:pt idx="5">
                  <c:v>Estonia</c:v>
                </c:pt>
                <c:pt idx="6">
                  <c:v>Greece</c:v>
                </c:pt>
                <c:pt idx="7">
                  <c:v>Spain</c:v>
                </c:pt>
                <c:pt idx="8">
                  <c:v>France</c:v>
                </c:pt>
                <c:pt idx="9">
                  <c:v>Croatia</c:v>
                </c:pt>
                <c:pt idx="10">
                  <c:v>Cyprus</c:v>
                </c:pt>
                <c:pt idx="11">
                  <c:v>Latvia</c:v>
                </c:pt>
                <c:pt idx="12">
                  <c:v>Lithuania</c:v>
                </c:pt>
                <c:pt idx="13">
                  <c:v>Luxembourg</c:v>
                </c:pt>
                <c:pt idx="14">
                  <c:v>Hungary</c:v>
                </c:pt>
                <c:pt idx="15">
                  <c:v>Netherlands</c:v>
                </c:pt>
                <c:pt idx="16">
                  <c:v>Austria</c:v>
                </c:pt>
                <c:pt idx="17">
                  <c:v>Poland</c:v>
                </c:pt>
                <c:pt idx="18">
                  <c:v>Portugal</c:v>
                </c:pt>
                <c:pt idx="19">
                  <c:v>Romania</c:v>
                </c:pt>
                <c:pt idx="20">
                  <c:v>Slovenia</c:v>
                </c:pt>
                <c:pt idx="21">
                  <c:v>Slovakia</c:v>
                </c:pt>
                <c:pt idx="22">
                  <c:v>Finland</c:v>
                </c:pt>
                <c:pt idx="23">
                  <c:v>Sweden</c:v>
                </c:pt>
                <c:pt idx="24">
                  <c:v>Iceland</c:v>
                </c:pt>
                <c:pt idx="25">
                  <c:v>Norway</c:v>
                </c:pt>
                <c:pt idx="26">
                  <c:v>Switzerland</c:v>
                </c:pt>
                <c:pt idx="27">
                  <c:v>Canada</c:v>
                </c:pt>
                <c:pt idx="28">
                  <c:v>United States</c:v>
                </c:pt>
                <c:pt idx="29">
                  <c:v>Japan</c:v>
                </c:pt>
                <c:pt idx="30">
                  <c:v>South Korea</c:v>
                </c:pt>
                <c:pt idx="31">
                  <c:v>Australia</c:v>
                </c:pt>
                <c:pt idx="32">
                  <c:v>New Zealand</c:v>
                </c:pt>
              </c:strCache>
            </c:strRef>
          </c:cat>
          <c:val>
            <c:numRef>
              <c:f>Data!$Q$12:$Q$44</c:f>
              <c:numCache>
                <c:formatCode>0</c:formatCode>
                <c:ptCount val="33"/>
                <c:pt idx="0">
                  <c:v>2906.05</c:v>
                </c:pt>
                <c:pt idx="1">
                  <c:v>231.72</c:v>
                </c:pt>
                <c:pt idx="2">
                  <c:v>751.1</c:v>
                </c:pt>
                <c:pt idx="3">
                  <c:v>3809.98</c:v>
                </c:pt>
                <c:pt idx="4">
                  <c:v>2879.7</c:v>
                </c:pt>
                <c:pt idx="5">
                  <c:v>492.37</c:v>
                </c:pt>
                <c:pt idx="6">
                  <c:v>0</c:v>
                </c:pt>
                <c:pt idx="7">
                  <c:v>1811.8799999999999</c:v>
                </c:pt>
                <c:pt idx="8">
                  <c:v>2960.32</c:v>
                </c:pt>
                <c:pt idx="9">
                  <c:v>0</c:v>
                </c:pt>
                <c:pt idx="10">
                  <c:v>1188.44</c:v>
                </c:pt>
                <c:pt idx="11">
                  <c:v>444.57</c:v>
                </c:pt>
                <c:pt idx="12">
                  <c:v>427.28999999999968</c:v>
                </c:pt>
                <c:pt idx="13">
                  <c:v>4835.79</c:v>
                </c:pt>
                <c:pt idx="14">
                  <c:v>711.12</c:v>
                </c:pt>
                <c:pt idx="15">
                  <c:v>3297.57</c:v>
                </c:pt>
                <c:pt idx="16">
                  <c:v>3055.2799999999997</c:v>
                </c:pt>
                <c:pt idx="17">
                  <c:v>417.45</c:v>
                </c:pt>
                <c:pt idx="18">
                  <c:v>1435.95</c:v>
                </c:pt>
                <c:pt idx="19">
                  <c:v>231.92000000000004</c:v>
                </c:pt>
                <c:pt idx="20">
                  <c:v>1205.78</c:v>
                </c:pt>
                <c:pt idx="21">
                  <c:v>581.43999999999949</c:v>
                </c:pt>
                <c:pt idx="22">
                  <c:v>2496.19</c:v>
                </c:pt>
                <c:pt idx="23">
                  <c:v>3022.69</c:v>
                </c:pt>
                <c:pt idx="24">
                  <c:v>4053.56</c:v>
                </c:pt>
                <c:pt idx="25">
                  <c:v>4696.5</c:v>
                </c:pt>
                <c:pt idx="26">
                  <c:v>4498.0600000000004</c:v>
                </c:pt>
                <c:pt idx="27">
                  <c:v>2959.34</c:v>
                </c:pt>
                <c:pt idx="28">
                  <c:v>5433.37</c:v>
                </c:pt>
                <c:pt idx="29">
                  <c:v>2184.94</c:v>
                </c:pt>
                <c:pt idx="30">
                  <c:v>905.2</c:v>
                </c:pt>
                <c:pt idx="31">
                  <c:v>2546.7399999999998</c:v>
                </c:pt>
                <c:pt idx="32">
                  <c:v>1832.83</c:v>
                </c:pt>
              </c:numCache>
            </c:numRef>
          </c:val>
        </c:ser>
        <c:ser>
          <c:idx val="4"/>
          <c:order val="4"/>
          <c:tx>
            <c:strRef>
              <c:f>Data!$R$11</c:f>
              <c:strCache>
                <c:ptCount val="1"/>
                <c:pt idx="0">
                  <c:v>2007</c:v>
                </c:pt>
              </c:strCache>
            </c:strRef>
          </c:tx>
          <c:cat>
            <c:strRef>
              <c:f>Data!$M$12:$M$44</c:f>
              <c:strCache>
                <c:ptCount val="33"/>
                <c:pt idx="0">
                  <c:v>Belgium</c:v>
                </c:pt>
                <c:pt idx="1">
                  <c:v>Bulgaria</c:v>
                </c:pt>
                <c:pt idx="2">
                  <c:v>Czech Republic</c:v>
                </c:pt>
                <c:pt idx="3">
                  <c:v>Denmark</c:v>
                </c:pt>
                <c:pt idx="4">
                  <c:v>Germany (until 1990 former territory of the FRG)</c:v>
                </c:pt>
                <c:pt idx="5">
                  <c:v>Estonia</c:v>
                </c:pt>
                <c:pt idx="6">
                  <c:v>Greece</c:v>
                </c:pt>
                <c:pt idx="7">
                  <c:v>Spain</c:v>
                </c:pt>
                <c:pt idx="8">
                  <c:v>France</c:v>
                </c:pt>
                <c:pt idx="9">
                  <c:v>Croatia</c:v>
                </c:pt>
                <c:pt idx="10">
                  <c:v>Cyprus</c:v>
                </c:pt>
                <c:pt idx="11">
                  <c:v>Latvia</c:v>
                </c:pt>
                <c:pt idx="12">
                  <c:v>Lithuania</c:v>
                </c:pt>
                <c:pt idx="13">
                  <c:v>Luxembourg</c:v>
                </c:pt>
                <c:pt idx="14">
                  <c:v>Hungary</c:v>
                </c:pt>
                <c:pt idx="15">
                  <c:v>Netherlands</c:v>
                </c:pt>
                <c:pt idx="16">
                  <c:v>Austria</c:v>
                </c:pt>
                <c:pt idx="17">
                  <c:v>Poland</c:v>
                </c:pt>
                <c:pt idx="18">
                  <c:v>Portugal</c:v>
                </c:pt>
                <c:pt idx="19">
                  <c:v>Romania</c:v>
                </c:pt>
                <c:pt idx="20">
                  <c:v>Slovenia</c:v>
                </c:pt>
                <c:pt idx="21">
                  <c:v>Slovakia</c:v>
                </c:pt>
                <c:pt idx="22">
                  <c:v>Finland</c:v>
                </c:pt>
                <c:pt idx="23">
                  <c:v>Sweden</c:v>
                </c:pt>
                <c:pt idx="24">
                  <c:v>Iceland</c:v>
                </c:pt>
                <c:pt idx="25">
                  <c:v>Norway</c:v>
                </c:pt>
                <c:pt idx="26">
                  <c:v>Switzerland</c:v>
                </c:pt>
                <c:pt idx="27">
                  <c:v>Canada</c:v>
                </c:pt>
                <c:pt idx="28">
                  <c:v>United States</c:v>
                </c:pt>
                <c:pt idx="29">
                  <c:v>Japan</c:v>
                </c:pt>
                <c:pt idx="30">
                  <c:v>South Korea</c:v>
                </c:pt>
                <c:pt idx="31">
                  <c:v>Australia</c:v>
                </c:pt>
                <c:pt idx="32">
                  <c:v>New Zealand</c:v>
                </c:pt>
              </c:strCache>
            </c:strRef>
          </c:cat>
          <c:val>
            <c:numRef>
              <c:f>Data!$R$12:$R$44</c:f>
              <c:numCache>
                <c:formatCode>0</c:formatCode>
                <c:ptCount val="33"/>
                <c:pt idx="0">
                  <c:v>3053.3100000000022</c:v>
                </c:pt>
                <c:pt idx="1">
                  <c:v>263.94</c:v>
                </c:pt>
                <c:pt idx="2">
                  <c:v>811.41</c:v>
                </c:pt>
                <c:pt idx="3">
                  <c:v>3995.4100000000012</c:v>
                </c:pt>
                <c:pt idx="4">
                  <c:v>2985.23</c:v>
                </c:pt>
                <c:pt idx="5">
                  <c:v>608.31999999999948</c:v>
                </c:pt>
                <c:pt idx="6">
                  <c:v>0</c:v>
                </c:pt>
                <c:pt idx="7">
                  <c:v>1922.44</c:v>
                </c:pt>
                <c:pt idx="8">
                  <c:v>3067.62</c:v>
                </c:pt>
                <c:pt idx="9">
                  <c:v>0</c:v>
                </c:pt>
                <c:pt idx="10">
                  <c:v>1235.44</c:v>
                </c:pt>
                <c:pt idx="11">
                  <c:v>592.27000000000055</c:v>
                </c:pt>
                <c:pt idx="12">
                  <c:v>514.54999999999939</c:v>
                </c:pt>
                <c:pt idx="13">
                  <c:v>4867.45</c:v>
                </c:pt>
                <c:pt idx="14">
                  <c:v>732.93999999999949</c:v>
                </c:pt>
                <c:pt idx="15">
                  <c:v>3482.4500000000012</c:v>
                </c:pt>
                <c:pt idx="16">
                  <c:v>3223.38</c:v>
                </c:pt>
                <c:pt idx="17">
                  <c:v>483.5</c:v>
                </c:pt>
                <c:pt idx="18">
                  <c:v>1502.29</c:v>
                </c:pt>
                <c:pt idx="19">
                  <c:v>303.38</c:v>
                </c:pt>
                <c:pt idx="20">
                  <c:v>1283.71</c:v>
                </c:pt>
                <c:pt idx="21">
                  <c:v>752.35999999999933</c:v>
                </c:pt>
                <c:pt idx="22">
                  <c:v>2601.34</c:v>
                </c:pt>
                <c:pt idx="23">
                  <c:v>3167.12</c:v>
                </c:pt>
                <c:pt idx="24">
                  <c:v>4412.33</c:v>
                </c:pt>
                <c:pt idx="25">
                  <c:v>5042.04</c:v>
                </c:pt>
                <c:pt idx="26">
                  <c:v>4476.4299999999994</c:v>
                </c:pt>
                <c:pt idx="27">
                  <c:v>3023.03</c:v>
                </c:pt>
                <c:pt idx="28">
                  <c:v>5229.04</c:v>
                </c:pt>
                <c:pt idx="29">
                  <c:v>2017.37</c:v>
                </c:pt>
                <c:pt idx="30">
                  <c:v>948.6</c:v>
                </c:pt>
                <c:pt idx="31">
                  <c:v>2789.4700000000012</c:v>
                </c:pt>
                <c:pt idx="32">
                  <c:v>1974.09</c:v>
                </c:pt>
              </c:numCache>
            </c:numRef>
          </c:val>
        </c:ser>
        <c:ser>
          <c:idx val="5"/>
          <c:order val="5"/>
          <c:tx>
            <c:strRef>
              <c:f>Data!$S$11</c:f>
              <c:strCache>
                <c:ptCount val="1"/>
                <c:pt idx="0">
                  <c:v>2008</c:v>
                </c:pt>
              </c:strCache>
            </c:strRef>
          </c:tx>
          <c:cat>
            <c:strRef>
              <c:f>Data!$M$12:$M$44</c:f>
              <c:strCache>
                <c:ptCount val="33"/>
                <c:pt idx="0">
                  <c:v>Belgium</c:v>
                </c:pt>
                <c:pt idx="1">
                  <c:v>Bulgaria</c:v>
                </c:pt>
                <c:pt idx="2">
                  <c:v>Czech Republic</c:v>
                </c:pt>
                <c:pt idx="3">
                  <c:v>Denmark</c:v>
                </c:pt>
                <c:pt idx="4">
                  <c:v>Germany (until 1990 former territory of the FRG)</c:v>
                </c:pt>
                <c:pt idx="5">
                  <c:v>Estonia</c:v>
                </c:pt>
                <c:pt idx="6">
                  <c:v>Greece</c:v>
                </c:pt>
                <c:pt idx="7">
                  <c:v>Spain</c:v>
                </c:pt>
                <c:pt idx="8">
                  <c:v>France</c:v>
                </c:pt>
                <c:pt idx="9">
                  <c:v>Croatia</c:v>
                </c:pt>
                <c:pt idx="10">
                  <c:v>Cyprus</c:v>
                </c:pt>
                <c:pt idx="11">
                  <c:v>Latvia</c:v>
                </c:pt>
                <c:pt idx="12">
                  <c:v>Lithuania</c:v>
                </c:pt>
                <c:pt idx="13">
                  <c:v>Luxembourg</c:v>
                </c:pt>
                <c:pt idx="14">
                  <c:v>Hungary</c:v>
                </c:pt>
                <c:pt idx="15">
                  <c:v>Netherlands</c:v>
                </c:pt>
                <c:pt idx="16">
                  <c:v>Austria</c:v>
                </c:pt>
                <c:pt idx="17">
                  <c:v>Poland</c:v>
                </c:pt>
                <c:pt idx="18">
                  <c:v>Portugal</c:v>
                </c:pt>
                <c:pt idx="19">
                  <c:v>Romania</c:v>
                </c:pt>
                <c:pt idx="20">
                  <c:v>Slovenia</c:v>
                </c:pt>
                <c:pt idx="21">
                  <c:v>Slovakia</c:v>
                </c:pt>
                <c:pt idx="22">
                  <c:v>Finland</c:v>
                </c:pt>
                <c:pt idx="23">
                  <c:v>Sweden</c:v>
                </c:pt>
                <c:pt idx="24">
                  <c:v>Iceland</c:v>
                </c:pt>
                <c:pt idx="25">
                  <c:v>Norway</c:v>
                </c:pt>
                <c:pt idx="26">
                  <c:v>Switzerland</c:v>
                </c:pt>
                <c:pt idx="27">
                  <c:v>Canada</c:v>
                </c:pt>
                <c:pt idx="28">
                  <c:v>United States</c:v>
                </c:pt>
                <c:pt idx="29">
                  <c:v>Japan</c:v>
                </c:pt>
                <c:pt idx="30">
                  <c:v>South Korea</c:v>
                </c:pt>
                <c:pt idx="31">
                  <c:v>Australia</c:v>
                </c:pt>
                <c:pt idx="32">
                  <c:v>New Zealand</c:v>
                </c:pt>
              </c:strCache>
            </c:strRef>
          </c:cat>
          <c:val>
            <c:numRef>
              <c:f>Data!$S$12:$S$44</c:f>
              <c:numCache>
                <c:formatCode>0</c:formatCode>
                <c:ptCount val="33"/>
                <c:pt idx="0">
                  <c:v>3228.63</c:v>
                </c:pt>
                <c:pt idx="1">
                  <c:v>311.27</c:v>
                </c:pt>
                <c:pt idx="2">
                  <c:v>991.84999999999934</c:v>
                </c:pt>
                <c:pt idx="3">
                  <c:v>4196.78</c:v>
                </c:pt>
                <c:pt idx="4">
                  <c:v>3107.3900000000012</c:v>
                </c:pt>
                <c:pt idx="5">
                  <c:v>704.19</c:v>
                </c:pt>
                <c:pt idx="6">
                  <c:v>0</c:v>
                </c:pt>
                <c:pt idx="7">
                  <c:v>2055.0700000000002</c:v>
                </c:pt>
                <c:pt idx="8">
                  <c:v>3166.4</c:v>
                </c:pt>
                <c:pt idx="9">
                  <c:v>0</c:v>
                </c:pt>
                <c:pt idx="10">
                  <c:v>1474.6399999999999</c:v>
                </c:pt>
                <c:pt idx="11">
                  <c:v>625.07000000000005</c:v>
                </c:pt>
                <c:pt idx="12">
                  <c:v>639.9</c:v>
                </c:pt>
                <c:pt idx="13">
                  <c:v>5152.55</c:v>
                </c:pt>
                <c:pt idx="14">
                  <c:v>764.52</c:v>
                </c:pt>
                <c:pt idx="15">
                  <c:v>3697.9700000000012</c:v>
                </c:pt>
                <c:pt idx="16">
                  <c:v>3385.2</c:v>
                </c:pt>
                <c:pt idx="17">
                  <c:v>612.29999999999995</c:v>
                </c:pt>
                <c:pt idx="18">
                  <c:v>1572.5</c:v>
                </c:pt>
                <c:pt idx="19">
                  <c:v>356.81</c:v>
                </c:pt>
                <c:pt idx="20">
                  <c:v>1451.6699999999998</c:v>
                </c:pt>
                <c:pt idx="21">
                  <c:v>914.02</c:v>
                </c:pt>
                <c:pt idx="22">
                  <c:v>2764.65</c:v>
                </c:pt>
                <c:pt idx="23">
                  <c:v>3193.4500000000012</c:v>
                </c:pt>
                <c:pt idx="24">
                  <c:v>2980.25</c:v>
                </c:pt>
                <c:pt idx="25">
                  <c:v>5327.5</c:v>
                </c:pt>
                <c:pt idx="26">
                  <c:v>4847.0600000000004</c:v>
                </c:pt>
                <c:pt idx="27">
                  <c:v>3007.22</c:v>
                </c:pt>
                <c:pt idx="28">
                  <c:v>5046.87</c:v>
                </c:pt>
                <c:pt idx="29">
                  <c:v>2193.86</c:v>
                </c:pt>
                <c:pt idx="30">
                  <c:v>816.14</c:v>
                </c:pt>
                <c:pt idx="31">
                  <c:v>2811.96</c:v>
                </c:pt>
                <c:pt idx="32">
                  <c:v>1937.28</c:v>
                </c:pt>
              </c:numCache>
            </c:numRef>
          </c:val>
        </c:ser>
        <c:ser>
          <c:idx val="6"/>
          <c:order val="6"/>
          <c:tx>
            <c:strRef>
              <c:f>Data!$T$11</c:f>
              <c:strCache>
                <c:ptCount val="1"/>
                <c:pt idx="0">
                  <c:v>2009</c:v>
                </c:pt>
              </c:strCache>
            </c:strRef>
          </c:tx>
          <c:cat>
            <c:strRef>
              <c:f>Data!$M$12:$M$44</c:f>
              <c:strCache>
                <c:ptCount val="33"/>
                <c:pt idx="0">
                  <c:v>Belgium</c:v>
                </c:pt>
                <c:pt idx="1">
                  <c:v>Bulgaria</c:v>
                </c:pt>
                <c:pt idx="2">
                  <c:v>Czech Republic</c:v>
                </c:pt>
                <c:pt idx="3">
                  <c:v>Denmark</c:v>
                </c:pt>
                <c:pt idx="4">
                  <c:v>Germany (until 1990 former territory of the FRG)</c:v>
                </c:pt>
                <c:pt idx="5">
                  <c:v>Estonia</c:v>
                </c:pt>
                <c:pt idx="6">
                  <c:v>Greece</c:v>
                </c:pt>
                <c:pt idx="7">
                  <c:v>Spain</c:v>
                </c:pt>
                <c:pt idx="8">
                  <c:v>France</c:v>
                </c:pt>
                <c:pt idx="9">
                  <c:v>Croatia</c:v>
                </c:pt>
                <c:pt idx="10">
                  <c:v>Cyprus</c:v>
                </c:pt>
                <c:pt idx="11">
                  <c:v>Latvia</c:v>
                </c:pt>
                <c:pt idx="12">
                  <c:v>Lithuania</c:v>
                </c:pt>
                <c:pt idx="13">
                  <c:v>Luxembourg</c:v>
                </c:pt>
                <c:pt idx="14">
                  <c:v>Hungary</c:v>
                </c:pt>
                <c:pt idx="15">
                  <c:v>Netherlands</c:v>
                </c:pt>
                <c:pt idx="16">
                  <c:v>Austria</c:v>
                </c:pt>
                <c:pt idx="17">
                  <c:v>Poland</c:v>
                </c:pt>
                <c:pt idx="18">
                  <c:v>Portugal</c:v>
                </c:pt>
                <c:pt idx="19">
                  <c:v>Romania</c:v>
                </c:pt>
                <c:pt idx="20">
                  <c:v>Slovenia</c:v>
                </c:pt>
                <c:pt idx="21">
                  <c:v>Slovakia</c:v>
                </c:pt>
                <c:pt idx="22">
                  <c:v>Finland</c:v>
                </c:pt>
                <c:pt idx="23">
                  <c:v>Sweden</c:v>
                </c:pt>
                <c:pt idx="24">
                  <c:v>Iceland</c:v>
                </c:pt>
                <c:pt idx="25">
                  <c:v>Norway</c:v>
                </c:pt>
                <c:pt idx="26">
                  <c:v>Switzerland</c:v>
                </c:pt>
                <c:pt idx="27">
                  <c:v>Canada</c:v>
                </c:pt>
                <c:pt idx="28">
                  <c:v>United States</c:v>
                </c:pt>
                <c:pt idx="29">
                  <c:v>Japan</c:v>
                </c:pt>
                <c:pt idx="30">
                  <c:v>South Korea</c:v>
                </c:pt>
                <c:pt idx="31">
                  <c:v>Australia</c:v>
                </c:pt>
                <c:pt idx="32">
                  <c:v>New Zealand</c:v>
                </c:pt>
              </c:strCache>
            </c:strRef>
          </c:cat>
          <c:val>
            <c:numRef>
              <c:f>Data!$T$12:$T$44</c:f>
              <c:numCache>
                <c:formatCode>0</c:formatCode>
                <c:ptCount val="33"/>
                <c:pt idx="0">
                  <c:v>3375.53</c:v>
                </c:pt>
                <c:pt idx="1">
                  <c:v>330.51</c:v>
                </c:pt>
                <c:pt idx="2">
                  <c:v>1040.04</c:v>
                </c:pt>
                <c:pt idx="3">
                  <c:v>4479.28</c:v>
                </c:pt>
                <c:pt idx="4">
                  <c:v>3279.05</c:v>
                </c:pt>
                <c:pt idx="5">
                  <c:v>695.76</c:v>
                </c:pt>
                <c:pt idx="6">
                  <c:v>2071.9100000000012</c:v>
                </c:pt>
                <c:pt idx="7">
                  <c:v>2112.8100000000022</c:v>
                </c:pt>
                <c:pt idx="8">
                  <c:v>3272.51</c:v>
                </c:pt>
                <c:pt idx="9">
                  <c:v>0</c:v>
                </c:pt>
                <c:pt idx="10">
                  <c:v>1516.01</c:v>
                </c:pt>
                <c:pt idx="11">
                  <c:v>533.45999999999947</c:v>
                </c:pt>
                <c:pt idx="12">
                  <c:v>622.28000000000054</c:v>
                </c:pt>
                <c:pt idx="13">
                  <c:v>5499.34</c:v>
                </c:pt>
                <c:pt idx="14">
                  <c:v>689.85999999999933</c:v>
                </c:pt>
                <c:pt idx="15">
                  <c:v>3827.8900000000012</c:v>
                </c:pt>
                <c:pt idx="16">
                  <c:v>3491.56</c:v>
                </c:pt>
                <c:pt idx="17">
                  <c:v>547.66999999999996</c:v>
                </c:pt>
                <c:pt idx="18">
                  <c:v>1632.84</c:v>
                </c:pt>
                <c:pt idx="19">
                  <c:v>323.35000000000002</c:v>
                </c:pt>
                <c:pt idx="20">
                  <c:v>1492.29</c:v>
                </c:pt>
                <c:pt idx="21">
                  <c:v>1004.14</c:v>
                </c:pt>
                <c:pt idx="22">
                  <c:v>2809.38</c:v>
                </c:pt>
                <c:pt idx="23">
                  <c:v>2994.53</c:v>
                </c:pt>
                <c:pt idx="24">
                  <c:v>2617.3500000000022</c:v>
                </c:pt>
                <c:pt idx="25">
                  <c:v>5261.02</c:v>
                </c:pt>
                <c:pt idx="26">
                  <c:v>5243.76</c:v>
                </c:pt>
                <c:pt idx="27">
                  <c:v>3096.57</c:v>
                </c:pt>
                <c:pt idx="28">
                  <c:v>5510.85</c:v>
                </c:pt>
                <c:pt idx="29">
                  <c:v>2670.27</c:v>
                </c:pt>
                <c:pt idx="30">
                  <c:v>835.31</c:v>
                </c:pt>
                <c:pt idx="31">
                  <c:v>2907.56</c:v>
                </c:pt>
                <c:pt idx="32">
                  <c:v>1961.73</c:v>
                </c:pt>
              </c:numCache>
            </c:numRef>
          </c:val>
        </c:ser>
        <c:ser>
          <c:idx val="7"/>
          <c:order val="7"/>
          <c:tx>
            <c:strRef>
              <c:f>Data!$U$11</c:f>
              <c:strCache>
                <c:ptCount val="1"/>
                <c:pt idx="0">
                  <c:v>2010</c:v>
                </c:pt>
              </c:strCache>
            </c:strRef>
          </c:tx>
          <c:cat>
            <c:strRef>
              <c:f>Data!$M$12:$M$44</c:f>
              <c:strCache>
                <c:ptCount val="33"/>
                <c:pt idx="0">
                  <c:v>Belgium</c:v>
                </c:pt>
                <c:pt idx="1">
                  <c:v>Bulgaria</c:v>
                </c:pt>
                <c:pt idx="2">
                  <c:v>Czech Republic</c:v>
                </c:pt>
                <c:pt idx="3">
                  <c:v>Denmark</c:v>
                </c:pt>
                <c:pt idx="4">
                  <c:v>Germany (until 1990 former territory of the FRG)</c:v>
                </c:pt>
                <c:pt idx="5">
                  <c:v>Estonia</c:v>
                </c:pt>
                <c:pt idx="6">
                  <c:v>Greece</c:v>
                </c:pt>
                <c:pt idx="7">
                  <c:v>Spain</c:v>
                </c:pt>
                <c:pt idx="8">
                  <c:v>France</c:v>
                </c:pt>
                <c:pt idx="9">
                  <c:v>Croatia</c:v>
                </c:pt>
                <c:pt idx="10">
                  <c:v>Cyprus</c:v>
                </c:pt>
                <c:pt idx="11">
                  <c:v>Latvia</c:v>
                </c:pt>
                <c:pt idx="12">
                  <c:v>Lithuania</c:v>
                </c:pt>
                <c:pt idx="13">
                  <c:v>Luxembourg</c:v>
                </c:pt>
                <c:pt idx="14">
                  <c:v>Hungary</c:v>
                </c:pt>
                <c:pt idx="15">
                  <c:v>Netherlands</c:v>
                </c:pt>
                <c:pt idx="16">
                  <c:v>Austria</c:v>
                </c:pt>
                <c:pt idx="17">
                  <c:v>Poland</c:v>
                </c:pt>
                <c:pt idx="18">
                  <c:v>Portugal</c:v>
                </c:pt>
                <c:pt idx="19">
                  <c:v>Romania</c:v>
                </c:pt>
                <c:pt idx="20">
                  <c:v>Slovenia</c:v>
                </c:pt>
                <c:pt idx="21">
                  <c:v>Slovakia</c:v>
                </c:pt>
                <c:pt idx="22">
                  <c:v>Finland</c:v>
                </c:pt>
                <c:pt idx="23">
                  <c:v>Sweden</c:v>
                </c:pt>
                <c:pt idx="24">
                  <c:v>Iceland</c:v>
                </c:pt>
                <c:pt idx="25">
                  <c:v>Norway</c:v>
                </c:pt>
                <c:pt idx="26">
                  <c:v>Switzerland</c:v>
                </c:pt>
                <c:pt idx="27">
                  <c:v>Canada</c:v>
                </c:pt>
                <c:pt idx="28">
                  <c:v>United States</c:v>
                </c:pt>
                <c:pt idx="29">
                  <c:v>Japan</c:v>
                </c:pt>
                <c:pt idx="30">
                  <c:v>South Korea</c:v>
                </c:pt>
                <c:pt idx="31">
                  <c:v>Australia</c:v>
                </c:pt>
                <c:pt idx="32">
                  <c:v>New Zealand</c:v>
                </c:pt>
              </c:strCache>
            </c:strRef>
          </c:cat>
          <c:val>
            <c:numRef>
              <c:f>Data!$U$12:$U$44</c:f>
              <c:numCache>
                <c:formatCode>0</c:formatCode>
                <c:ptCount val="33"/>
                <c:pt idx="0">
                  <c:v>3465.2799999999997</c:v>
                </c:pt>
                <c:pt idx="1">
                  <c:v>366.03</c:v>
                </c:pt>
                <c:pt idx="2">
                  <c:v>1037.8</c:v>
                </c:pt>
                <c:pt idx="3">
                  <c:v>4558.45</c:v>
                </c:pt>
                <c:pt idx="4">
                  <c:v>3401.46</c:v>
                </c:pt>
                <c:pt idx="5">
                  <c:v>675.51</c:v>
                </c:pt>
                <c:pt idx="6">
                  <c:v>1855.6599999999999</c:v>
                </c:pt>
                <c:pt idx="7">
                  <c:v>2116.9899999999998</c:v>
                </c:pt>
                <c:pt idx="8">
                  <c:v>3333.57</c:v>
                </c:pt>
                <c:pt idx="9">
                  <c:v>0</c:v>
                </c:pt>
                <c:pt idx="10">
                  <c:v>1507.44</c:v>
                </c:pt>
                <c:pt idx="11">
                  <c:v>508</c:v>
                </c:pt>
                <c:pt idx="12">
                  <c:v>608.02</c:v>
                </c:pt>
                <c:pt idx="13">
                  <c:v>5626.27</c:v>
                </c:pt>
                <c:pt idx="14">
                  <c:v>752.68000000000052</c:v>
                </c:pt>
                <c:pt idx="15">
                  <c:v>3964.66</c:v>
                </c:pt>
                <c:pt idx="16">
                  <c:v>3579.54</c:v>
                </c:pt>
                <c:pt idx="17">
                  <c:v>608.49</c:v>
                </c:pt>
                <c:pt idx="18">
                  <c:v>1660.1299999999999</c:v>
                </c:pt>
                <c:pt idx="19">
                  <c:v>356.48999999999961</c:v>
                </c:pt>
                <c:pt idx="20">
                  <c:v>1486.31</c:v>
                </c:pt>
                <c:pt idx="21">
                  <c:v>1036.79</c:v>
                </c:pt>
                <c:pt idx="22">
                  <c:v>2857.2</c:v>
                </c:pt>
                <c:pt idx="23">
                  <c:v>3360.14</c:v>
                </c:pt>
                <c:pt idx="24">
                  <c:v>2775.54</c:v>
                </c:pt>
                <c:pt idx="25">
                  <c:v>5934.84</c:v>
                </c:pt>
                <c:pt idx="26">
                  <c:v>5815.24</c:v>
                </c:pt>
                <c:pt idx="27">
                  <c:v>3749.57</c:v>
                </c:pt>
                <c:pt idx="28">
                  <c:v>5973.57</c:v>
                </c:pt>
                <c:pt idx="29">
                  <c:v>3079.71</c:v>
                </c:pt>
                <c:pt idx="30">
                  <c:v>1080.93</c:v>
                </c:pt>
                <c:pt idx="31">
                  <c:v>3745.21</c:v>
                </c:pt>
                <c:pt idx="32">
                  <c:v>2468.56</c:v>
                </c:pt>
              </c:numCache>
            </c:numRef>
          </c:val>
        </c:ser>
        <c:ser>
          <c:idx val="8"/>
          <c:order val="8"/>
          <c:tx>
            <c:strRef>
              <c:f>Data!$V$11</c:f>
              <c:strCache>
                <c:ptCount val="1"/>
                <c:pt idx="0">
                  <c:v>2011</c:v>
                </c:pt>
              </c:strCache>
            </c:strRef>
          </c:tx>
          <c:cat>
            <c:strRef>
              <c:f>Data!$M$12:$M$44</c:f>
              <c:strCache>
                <c:ptCount val="33"/>
                <c:pt idx="0">
                  <c:v>Belgium</c:v>
                </c:pt>
                <c:pt idx="1">
                  <c:v>Bulgaria</c:v>
                </c:pt>
                <c:pt idx="2">
                  <c:v>Czech Republic</c:v>
                </c:pt>
                <c:pt idx="3">
                  <c:v>Denmark</c:v>
                </c:pt>
                <c:pt idx="4">
                  <c:v>Germany (until 1990 former territory of the FRG)</c:v>
                </c:pt>
                <c:pt idx="5">
                  <c:v>Estonia</c:v>
                </c:pt>
                <c:pt idx="6">
                  <c:v>Greece</c:v>
                </c:pt>
                <c:pt idx="7">
                  <c:v>Spain</c:v>
                </c:pt>
                <c:pt idx="8">
                  <c:v>France</c:v>
                </c:pt>
                <c:pt idx="9">
                  <c:v>Croatia</c:v>
                </c:pt>
                <c:pt idx="10">
                  <c:v>Cyprus</c:v>
                </c:pt>
                <c:pt idx="11">
                  <c:v>Latvia</c:v>
                </c:pt>
                <c:pt idx="12">
                  <c:v>Lithuania</c:v>
                </c:pt>
                <c:pt idx="13">
                  <c:v>Luxembourg</c:v>
                </c:pt>
                <c:pt idx="14">
                  <c:v>Hungary</c:v>
                </c:pt>
                <c:pt idx="15">
                  <c:v>Netherlands</c:v>
                </c:pt>
                <c:pt idx="16">
                  <c:v>Austria</c:v>
                </c:pt>
                <c:pt idx="17">
                  <c:v>Poland</c:v>
                </c:pt>
                <c:pt idx="18">
                  <c:v>Portugal</c:v>
                </c:pt>
                <c:pt idx="19">
                  <c:v>Romania</c:v>
                </c:pt>
                <c:pt idx="20">
                  <c:v>Slovenia</c:v>
                </c:pt>
                <c:pt idx="21">
                  <c:v>Slovakia</c:v>
                </c:pt>
                <c:pt idx="22">
                  <c:v>Finland</c:v>
                </c:pt>
                <c:pt idx="23">
                  <c:v>Sweden</c:v>
                </c:pt>
                <c:pt idx="24">
                  <c:v>Iceland</c:v>
                </c:pt>
                <c:pt idx="25">
                  <c:v>Norway</c:v>
                </c:pt>
                <c:pt idx="26">
                  <c:v>Switzerland</c:v>
                </c:pt>
                <c:pt idx="27">
                  <c:v>Canada</c:v>
                </c:pt>
                <c:pt idx="28">
                  <c:v>United States</c:v>
                </c:pt>
                <c:pt idx="29">
                  <c:v>Japan</c:v>
                </c:pt>
                <c:pt idx="30">
                  <c:v>South Korea</c:v>
                </c:pt>
                <c:pt idx="31">
                  <c:v>Australia</c:v>
                </c:pt>
                <c:pt idx="32">
                  <c:v>New Zealand</c:v>
                </c:pt>
              </c:strCache>
            </c:strRef>
          </c:cat>
          <c:val>
            <c:numRef>
              <c:f>Data!$V$12:$V$44</c:f>
              <c:numCache>
                <c:formatCode>0</c:formatCode>
                <c:ptCount val="33"/>
                <c:pt idx="0">
                  <c:v>3561.68</c:v>
                </c:pt>
                <c:pt idx="1">
                  <c:v>400.27</c:v>
                </c:pt>
                <c:pt idx="2">
                  <c:v>1091.3699999999999</c:v>
                </c:pt>
                <c:pt idx="3">
                  <c:v>4526.74</c:v>
                </c:pt>
                <c:pt idx="4">
                  <c:v>3470.8900000000012</c:v>
                </c:pt>
                <c:pt idx="5">
                  <c:v>701.52</c:v>
                </c:pt>
                <c:pt idx="6">
                  <c:v>1812.1</c:v>
                </c:pt>
                <c:pt idx="7">
                  <c:v>2077.46</c:v>
                </c:pt>
                <c:pt idx="8">
                  <c:v>3408.22</c:v>
                </c:pt>
                <c:pt idx="9">
                  <c:v>729.35999999999933</c:v>
                </c:pt>
                <c:pt idx="10">
                  <c:v>1548.3899999999999</c:v>
                </c:pt>
                <c:pt idx="11">
                  <c:v>0</c:v>
                </c:pt>
                <c:pt idx="12">
                  <c:v>665.6</c:v>
                </c:pt>
                <c:pt idx="13">
                  <c:v>5660.55</c:v>
                </c:pt>
                <c:pt idx="14">
                  <c:v>772.67000000000053</c:v>
                </c:pt>
                <c:pt idx="15">
                  <c:v>4036.94</c:v>
                </c:pt>
                <c:pt idx="16">
                  <c:v>3657.67</c:v>
                </c:pt>
                <c:pt idx="17">
                  <c:v>615.20000000000005</c:v>
                </c:pt>
                <c:pt idx="18">
                  <c:v>1566.35</c:v>
                </c:pt>
                <c:pt idx="19">
                  <c:v>358.59</c:v>
                </c:pt>
                <c:pt idx="20">
                  <c:v>1505.25</c:v>
                </c:pt>
                <c:pt idx="21">
                  <c:v>970.54</c:v>
                </c:pt>
                <c:pt idx="22">
                  <c:v>2996.34</c:v>
                </c:pt>
                <c:pt idx="23">
                  <c:v>3667.15</c:v>
                </c:pt>
                <c:pt idx="24">
                  <c:v>2865.86</c:v>
                </c:pt>
                <c:pt idx="25">
                  <c:v>6410.72</c:v>
                </c:pt>
                <c:pt idx="26">
                  <c:v>6667.23</c:v>
                </c:pt>
                <c:pt idx="27">
                  <c:v>3848.4100000000012</c:v>
                </c:pt>
                <c:pt idx="28">
                  <c:v>5844.6100000000024</c:v>
                </c:pt>
                <c:pt idx="29">
                  <c:v>3319.96</c:v>
                </c:pt>
                <c:pt idx="30">
                  <c:v>1141.95</c:v>
                </c:pt>
                <c:pt idx="31">
                  <c:v>4218.21</c:v>
                </c:pt>
                <c:pt idx="32">
                  <c:v>2677.68</c:v>
                </c:pt>
              </c:numCache>
            </c:numRef>
          </c:val>
        </c:ser>
        <c:ser>
          <c:idx val="9"/>
          <c:order val="9"/>
          <c:tx>
            <c:strRef>
              <c:f>Data!$W$11</c:f>
              <c:strCache>
                <c:ptCount val="1"/>
                <c:pt idx="0">
                  <c:v>2012</c:v>
                </c:pt>
              </c:strCache>
            </c:strRef>
          </c:tx>
          <c:cat>
            <c:strRef>
              <c:f>Data!$M$12:$M$44</c:f>
              <c:strCache>
                <c:ptCount val="33"/>
                <c:pt idx="0">
                  <c:v>Belgium</c:v>
                </c:pt>
                <c:pt idx="1">
                  <c:v>Bulgaria</c:v>
                </c:pt>
                <c:pt idx="2">
                  <c:v>Czech Republic</c:v>
                </c:pt>
                <c:pt idx="3">
                  <c:v>Denmark</c:v>
                </c:pt>
                <c:pt idx="4">
                  <c:v>Germany (until 1990 former territory of the FRG)</c:v>
                </c:pt>
                <c:pt idx="5">
                  <c:v>Estonia</c:v>
                </c:pt>
                <c:pt idx="6">
                  <c:v>Greece</c:v>
                </c:pt>
                <c:pt idx="7">
                  <c:v>Spain</c:v>
                </c:pt>
                <c:pt idx="8">
                  <c:v>France</c:v>
                </c:pt>
                <c:pt idx="9">
                  <c:v>Croatia</c:v>
                </c:pt>
                <c:pt idx="10">
                  <c:v>Cyprus</c:v>
                </c:pt>
                <c:pt idx="11">
                  <c:v>Latvia</c:v>
                </c:pt>
                <c:pt idx="12">
                  <c:v>Lithuania</c:v>
                </c:pt>
                <c:pt idx="13">
                  <c:v>Luxembourg</c:v>
                </c:pt>
                <c:pt idx="14">
                  <c:v>Hungary</c:v>
                </c:pt>
                <c:pt idx="15">
                  <c:v>Netherlands</c:v>
                </c:pt>
                <c:pt idx="16">
                  <c:v>Austria</c:v>
                </c:pt>
                <c:pt idx="17">
                  <c:v>Poland</c:v>
                </c:pt>
                <c:pt idx="18">
                  <c:v>Portugal</c:v>
                </c:pt>
                <c:pt idx="19">
                  <c:v>Romania</c:v>
                </c:pt>
                <c:pt idx="20">
                  <c:v>Slovenia</c:v>
                </c:pt>
                <c:pt idx="21">
                  <c:v>Slovakia</c:v>
                </c:pt>
                <c:pt idx="22">
                  <c:v>Finland</c:v>
                </c:pt>
                <c:pt idx="23">
                  <c:v>Sweden</c:v>
                </c:pt>
                <c:pt idx="24">
                  <c:v>Iceland</c:v>
                </c:pt>
                <c:pt idx="25">
                  <c:v>Norway</c:v>
                </c:pt>
                <c:pt idx="26">
                  <c:v>Switzerland</c:v>
                </c:pt>
                <c:pt idx="27">
                  <c:v>Canada</c:v>
                </c:pt>
                <c:pt idx="28">
                  <c:v>United States</c:v>
                </c:pt>
                <c:pt idx="29">
                  <c:v>Japan</c:v>
                </c:pt>
                <c:pt idx="30">
                  <c:v>South Korea</c:v>
                </c:pt>
                <c:pt idx="31">
                  <c:v>Australia</c:v>
                </c:pt>
                <c:pt idx="32">
                  <c:v>New Zealand</c:v>
                </c:pt>
              </c:strCache>
            </c:strRef>
          </c:cat>
          <c:val>
            <c:numRef>
              <c:f>Data!$W$12:$W$44</c:f>
              <c:numCache>
                <c:formatCode>0</c:formatCode>
                <c:ptCount val="33"/>
                <c:pt idx="0">
                  <c:v>3690.61</c:v>
                </c:pt>
                <c:pt idx="1">
                  <c:v>0</c:v>
                </c:pt>
                <c:pt idx="2">
                  <c:v>1080.04</c:v>
                </c:pt>
                <c:pt idx="3">
                  <c:v>4655.26</c:v>
                </c:pt>
                <c:pt idx="4">
                  <c:v>3548.4900000000002</c:v>
                </c:pt>
                <c:pt idx="5">
                  <c:v>763.24</c:v>
                </c:pt>
                <c:pt idx="6">
                  <c:v>1592.05</c:v>
                </c:pt>
                <c:pt idx="7">
                  <c:v>2013.46</c:v>
                </c:pt>
                <c:pt idx="8">
                  <c:v>3473.48</c:v>
                </c:pt>
                <c:pt idx="9">
                  <c:v>719.4</c:v>
                </c:pt>
                <c:pt idx="10">
                  <c:v>1492.48</c:v>
                </c:pt>
                <c:pt idx="11">
                  <c:v>0</c:v>
                </c:pt>
                <c:pt idx="12">
                  <c:v>698.1</c:v>
                </c:pt>
                <c:pt idx="13">
                  <c:v>5535.3</c:v>
                </c:pt>
                <c:pt idx="14">
                  <c:v>754.23</c:v>
                </c:pt>
                <c:pt idx="15">
                  <c:v>4214.7700000000004</c:v>
                </c:pt>
                <c:pt idx="16">
                  <c:v>3801.04</c:v>
                </c:pt>
                <c:pt idx="17">
                  <c:v>626.53</c:v>
                </c:pt>
                <c:pt idx="18">
                  <c:v>0</c:v>
                </c:pt>
                <c:pt idx="19">
                  <c:v>357.55</c:v>
                </c:pt>
                <c:pt idx="20">
                  <c:v>0</c:v>
                </c:pt>
                <c:pt idx="21">
                  <c:v>0</c:v>
                </c:pt>
                <c:pt idx="22">
                  <c:v>3084.62</c:v>
                </c:pt>
                <c:pt idx="23">
                  <c:v>3898.75</c:v>
                </c:pt>
                <c:pt idx="24">
                  <c:v>2990.53</c:v>
                </c:pt>
                <c:pt idx="25">
                  <c:v>7047.33</c:v>
                </c:pt>
                <c:pt idx="26">
                  <c:v>7055.9699999999993</c:v>
                </c:pt>
                <c:pt idx="27">
                  <c:v>0</c:v>
                </c:pt>
                <c:pt idx="28">
                  <c:v>6530.1</c:v>
                </c:pt>
                <c:pt idx="29">
                  <c:v>0</c:v>
                </c:pt>
                <c:pt idx="30">
                  <c:v>1280.3399999999999</c:v>
                </c:pt>
                <c:pt idx="31">
                  <c:v>0</c:v>
                </c:pt>
                <c:pt idx="32">
                  <c:v>0</c:v>
                </c:pt>
              </c:numCache>
            </c:numRef>
          </c:val>
        </c:ser>
        <c:axId val="75459968"/>
        <c:axId val="75469952"/>
      </c:barChart>
      <c:catAx>
        <c:axId val="75459968"/>
        <c:scaling>
          <c:orientation val="minMax"/>
        </c:scaling>
        <c:axPos val="b"/>
        <c:tickLblPos val="nextTo"/>
        <c:crossAx val="75469952"/>
        <c:crosses val="autoZero"/>
        <c:auto val="1"/>
        <c:lblAlgn val="ctr"/>
        <c:lblOffset val="100"/>
      </c:catAx>
      <c:valAx>
        <c:axId val="75469952"/>
        <c:scaling>
          <c:orientation val="minMax"/>
        </c:scaling>
        <c:axPos val="l"/>
        <c:majorGridlines/>
        <c:numFmt formatCode="0" sourceLinked="1"/>
        <c:tickLblPos val="nextTo"/>
        <c:crossAx val="75459968"/>
        <c:crosses val="autoZero"/>
        <c:crossBetween val="between"/>
      </c:valAx>
    </c:plotArea>
    <c:legend>
      <c:legendPos val="b"/>
      <c:layout/>
    </c:legend>
    <c:plotVisOnly val="1"/>
  </c:chart>
  <c:txPr>
    <a:bodyPr/>
    <a:lstStyle/>
    <a:p>
      <a:pPr>
        <a:defRPr>
          <a:latin typeface="Garamond" pitchFamily="18" charset="0"/>
        </a:defRPr>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plotArea>
      <c:layout/>
      <c:barChart>
        <c:barDir val="col"/>
        <c:grouping val="clustered"/>
        <c:ser>
          <c:idx val="0"/>
          <c:order val="0"/>
          <c:tx>
            <c:strRef>
              <c:f>Data!$N$53</c:f>
              <c:strCache>
                <c:ptCount val="1"/>
                <c:pt idx="0">
                  <c:v>2003</c:v>
                </c:pt>
              </c:strCache>
            </c:strRef>
          </c:tx>
          <c:cat>
            <c:strRef>
              <c:f>Data!$M$54:$M$86</c:f>
              <c:strCache>
                <c:ptCount val="33"/>
                <c:pt idx="0">
                  <c:v>Belgium</c:v>
                </c:pt>
                <c:pt idx="1">
                  <c:v>Bulgaria</c:v>
                </c:pt>
                <c:pt idx="2">
                  <c:v>Czech Republic</c:v>
                </c:pt>
                <c:pt idx="3">
                  <c:v>Denmark</c:v>
                </c:pt>
                <c:pt idx="4">
                  <c:v>Germany (until 1990 former territory of the FRG)</c:v>
                </c:pt>
                <c:pt idx="5">
                  <c:v>Estonia</c:v>
                </c:pt>
                <c:pt idx="6">
                  <c:v>Greece</c:v>
                </c:pt>
                <c:pt idx="7">
                  <c:v>Spain</c:v>
                </c:pt>
                <c:pt idx="8">
                  <c:v>France</c:v>
                </c:pt>
                <c:pt idx="9">
                  <c:v>Croatia</c:v>
                </c:pt>
                <c:pt idx="10">
                  <c:v>Cyprus</c:v>
                </c:pt>
                <c:pt idx="11">
                  <c:v>Latvia</c:v>
                </c:pt>
                <c:pt idx="12">
                  <c:v>Lithuania</c:v>
                </c:pt>
                <c:pt idx="13">
                  <c:v>Luxembourg</c:v>
                </c:pt>
                <c:pt idx="14">
                  <c:v>Hungary</c:v>
                </c:pt>
                <c:pt idx="15">
                  <c:v>Netherlands</c:v>
                </c:pt>
                <c:pt idx="16">
                  <c:v>Austria</c:v>
                </c:pt>
                <c:pt idx="17">
                  <c:v>Poland</c:v>
                </c:pt>
                <c:pt idx="18">
                  <c:v>Portugal</c:v>
                </c:pt>
                <c:pt idx="19">
                  <c:v>Romania</c:v>
                </c:pt>
                <c:pt idx="20">
                  <c:v>Slovenia</c:v>
                </c:pt>
                <c:pt idx="21">
                  <c:v>Slovakia</c:v>
                </c:pt>
                <c:pt idx="22">
                  <c:v>Finland</c:v>
                </c:pt>
                <c:pt idx="23">
                  <c:v>Sweden</c:v>
                </c:pt>
                <c:pt idx="24">
                  <c:v>Iceland</c:v>
                </c:pt>
                <c:pt idx="25">
                  <c:v>Norway</c:v>
                </c:pt>
                <c:pt idx="26">
                  <c:v>Switzerland</c:v>
                </c:pt>
                <c:pt idx="27">
                  <c:v>Canada</c:v>
                </c:pt>
                <c:pt idx="28">
                  <c:v>United States</c:v>
                </c:pt>
                <c:pt idx="29">
                  <c:v>Japan</c:v>
                </c:pt>
                <c:pt idx="30">
                  <c:v>South Korea</c:v>
                </c:pt>
                <c:pt idx="31">
                  <c:v>Australia</c:v>
                </c:pt>
                <c:pt idx="32">
                  <c:v>New Zealand</c:v>
                </c:pt>
              </c:strCache>
            </c:strRef>
          </c:cat>
          <c:val>
            <c:numRef>
              <c:f>Data!$N$54:$N$86</c:f>
              <c:numCache>
                <c:formatCode>0</c:formatCode>
                <c:ptCount val="33"/>
                <c:pt idx="0">
                  <c:v>1879.8899999999999</c:v>
                </c:pt>
                <c:pt idx="1">
                  <c:v>105.25</c:v>
                </c:pt>
                <c:pt idx="2">
                  <c:v>507.26</c:v>
                </c:pt>
                <c:pt idx="3">
                  <c:v>2683.2799999999997</c:v>
                </c:pt>
                <c:pt idx="4">
                  <c:v>2154.9</c:v>
                </c:pt>
                <c:pt idx="5">
                  <c:v>236.85000000000016</c:v>
                </c:pt>
                <c:pt idx="6">
                  <c:v>0</c:v>
                </c:pt>
                <c:pt idx="7">
                  <c:v>1031.6099999999999</c:v>
                </c:pt>
                <c:pt idx="8">
                  <c:v>2093.6999999999998</c:v>
                </c:pt>
                <c:pt idx="9">
                  <c:v>0</c:v>
                </c:pt>
                <c:pt idx="10">
                  <c:v>450.1</c:v>
                </c:pt>
                <c:pt idx="11">
                  <c:v>0</c:v>
                </c:pt>
                <c:pt idx="12">
                  <c:v>0</c:v>
                </c:pt>
                <c:pt idx="13">
                  <c:v>3375.5</c:v>
                </c:pt>
                <c:pt idx="14">
                  <c:v>426.04</c:v>
                </c:pt>
                <c:pt idx="15">
                  <c:v>1760.84</c:v>
                </c:pt>
                <c:pt idx="16">
                  <c:v>2047.96</c:v>
                </c:pt>
                <c:pt idx="17">
                  <c:v>207.44</c:v>
                </c:pt>
                <c:pt idx="18">
                  <c:v>879.33999999999946</c:v>
                </c:pt>
                <c:pt idx="19">
                  <c:v>107.22</c:v>
                </c:pt>
                <c:pt idx="20">
                  <c:v>760.15</c:v>
                </c:pt>
                <c:pt idx="21">
                  <c:v>0</c:v>
                </c:pt>
                <c:pt idx="22">
                  <c:v>1572.1599999999999</c:v>
                </c:pt>
                <c:pt idx="23">
                  <c:v>2287.19</c:v>
                </c:pt>
                <c:pt idx="24">
                  <c:v>2854.21</c:v>
                </c:pt>
                <c:pt idx="25">
                  <c:v>3408.3900000000012</c:v>
                </c:pt>
                <c:pt idx="26">
                  <c:v>2583.66</c:v>
                </c:pt>
                <c:pt idx="27">
                  <c:v>1580.33</c:v>
                </c:pt>
                <c:pt idx="28">
                  <c:v>2273.29</c:v>
                </c:pt>
                <c:pt idx="29">
                  <c:v>1848.94</c:v>
                </c:pt>
                <c:pt idx="30">
                  <c:v>317.27999999999969</c:v>
                </c:pt>
                <c:pt idx="31">
                  <c:v>1349.6599999999999</c:v>
                </c:pt>
                <c:pt idx="32">
                  <c:v>0</c:v>
                </c:pt>
              </c:numCache>
            </c:numRef>
          </c:val>
        </c:ser>
        <c:ser>
          <c:idx val="1"/>
          <c:order val="1"/>
          <c:tx>
            <c:strRef>
              <c:f>Data!$O$53</c:f>
              <c:strCache>
                <c:ptCount val="1"/>
                <c:pt idx="0">
                  <c:v>2004</c:v>
                </c:pt>
              </c:strCache>
            </c:strRef>
          </c:tx>
          <c:cat>
            <c:strRef>
              <c:f>Data!$M$54:$M$86</c:f>
              <c:strCache>
                <c:ptCount val="33"/>
                <c:pt idx="0">
                  <c:v>Belgium</c:v>
                </c:pt>
                <c:pt idx="1">
                  <c:v>Bulgaria</c:v>
                </c:pt>
                <c:pt idx="2">
                  <c:v>Czech Republic</c:v>
                </c:pt>
                <c:pt idx="3">
                  <c:v>Denmark</c:v>
                </c:pt>
                <c:pt idx="4">
                  <c:v>Germany (until 1990 former territory of the FRG)</c:v>
                </c:pt>
                <c:pt idx="5">
                  <c:v>Estonia</c:v>
                </c:pt>
                <c:pt idx="6">
                  <c:v>Greece</c:v>
                </c:pt>
                <c:pt idx="7">
                  <c:v>Spain</c:v>
                </c:pt>
                <c:pt idx="8">
                  <c:v>France</c:v>
                </c:pt>
                <c:pt idx="9">
                  <c:v>Croatia</c:v>
                </c:pt>
                <c:pt idx="10">
                  <c:v>Cyprus</c:v>
                </c:pt>
                <c:pt idx="11">
                  <c:v>Latvia</c:v>
                </c:pt>
                <c:pt idx="12">
                  <c:v>Lithuania</c:v>
                </c:pt>
                <c:pt idx="13">
                  <c:v>Luxembourg</c:v>
                </c:pt>
                <c:pt idx="14">
                  <c:v>Hungary</c:v>
                </c:pt>
                <c:pt idx="15">
                  <c:v>Netherlands</c:v>
                </c:pt>
                <c:pt idx="16">
                  <c:v>Austria</c:v>
                </c:pt>
                <c:pt idx="17">
                  <c:v>Poland</c:v>
                </c:pt>
                <c:pt idx="18">
                  <c:v>Portugal</c:v>
                </c:pt>
                <c:pt idx="19">
                  <c:v>Romania</c:v>
                </c:pt>
                <c:pt idx="20">
                  <c:v>Slovenia</c:v>
                </c:pt>
                <c:pt idx="21">
                  <c:v>Slovakia</c:v>
                </c:pt>
                <c:pt idx="22">
                  <c:v>Finland</c:v>
                </c:pt>
                <c:pt idx="23">
                  <c:v>Sweden</c:v>
                </c:pt>
                <c:pt idx="24">
                  <c:v>Iceland</c:v>
                </c:pt>
                <c:pt idx="25">
                  <c:v>Norway</c:v>
                </c:pt>
                <c:pt idx="26">
                  <c:v>Switzerland</c:v>
                </c:pt>
                <c:pt idx="27">
                  <c:v>Canada</c:v>
                </c:pt>
                <c:pt idx="28">
                  <c:v>United States</c:v>
                </c:pt>
                <c:pt idx="29">
                  <c:v>Japan</c:v>
                </c:pt>
                <c:pt idx="30">
                  <c:v>South Korea</c:v>
                </c:pt>
                <c:pt idx="31">
                  <c:v>Australia</c:v>
                </c:pt>
                <c:pt idx="32">
                  <c:v>New Zealand</c:v>
                </c:pt>
              </c:strCache>
            </c:strRef>
          </c:cat>
          <c:val>
            <c:numRef>
              <c:f>Data!$O$54:$O$86</c:f>
              <c:numCache>
                <c:formatCode>0</c:formatCode>
                <c:ptCount val="33"/>
                <c:pt idx="0">
                  <c:v>2004.27</c:v>
                </c:pt>
                <c:pt idx="1">
                  <c:v>111.31</c:v>
                </c:pt>
                <c:pt idx="2">
                  <c:v>533.95999999999947</c:v>
                </c:pt>
                <c:pt idx="3">
                  <c:v>2822.2599999999998</c:v>
                </c:pt>
                <c:pt idx="4">
                  <c:v>2106.66</c:v>
                </c:pt>
                <c:pt idx="5">
                  <c:v>272.87</c:v>
                </c:pt>
                <c:pt idx="6">
                  <c:v>0</c:v>
                </c:pt>
                <c:pt idx="7">
                  <c:v>1104.21</c:v>
                </c:pt>
                <c:pt idx="8">
                  <c:v>2190.63</c:v>
                </c:pt>
                <c:pt idx="9">
                  <c:v>0</c:v>
                </c:pt>
                <c:pt idx="10">
                  <c:v>433.40999999999968</c:v>
                </c:pt>
                <c:pt idx="11">
                  <c:v>179.43</c:v>
                </c:pt>
                <c:pt idx="12">
                  <c:v>196.60999999999999</c:v>
                </c:pt>
                <c:pt idx="13">
                  <c:v>3759.15</c:v>
                </c:pt>
                <c:pt idx="14">
                  <c:v>443.74</c:v>
                </c:pt>
                <c:pt idx="15">
                  <c:v>1801.83</c:v>
                </c:pt>
                <c:pt idx="16">
                  <c:v>2153.92</c:v>
                </c:pt>
                <c:pt idx="17">
                  <c:v>214.55</c:v>
                </c:pt>
                <c:pt idx="18">
                  <c:v>941.82999999999947</c:v>
                </c:pt>
                <c:pt idx="19">
                  <c:v>114.36</c:v>
                </c:pt>
                <c:pt idx="20">
                  <c:v>792.19</c:v>
                </c:pt>
                <c:pt idx="21">
                  <c:v>0</c:v>
                </c:pt>
                <c:pt idx="22">
                  <c:v>1671.23</c:v>
                </c:pt>
                <c:pt idx="23">
                  <c:v>2318.09</c:v>
                </c:pt>
                <c:pt idx="24">
                  <c:v>2947.75</c:v>
                </c:pt>
                <c:pt idx="25">
                  <c:v>3408.13</c:v>
                </c:pt>
                <c:pt idx="26">
                  <c:v>2619.7799999999997</c:v>
                </c:pt>
                <c:pt idx="27">
                  <c:v>1638.78</c:v>
                </c:pt>
                <c:pt idx="28">
                  <c:v>2214.0100000000002</c:v>
                </c:pt>
                <c:pt idx="29">
                  <c:v>1840.1399999999999</c:v>
                </c:pt>
                <c:pt idx="30">
                  <c:v>328.55</c:v>
                </c:pt>
                <c:pt idx="31">
                  <c:v>1515.1299999999999</c:v>
                </c:pt>
                <c:pt idx="32">
                  <c:v>1270.1099999999999</c:v>
                </c:pt>
              </c:numCache>
            </c:numRef>
          </c:val>
        </c:ser>
        <c:ser>
          <c:idx val="2"/>
          <c:order val="2"/>
          <c:tx>
            <c:strRef>
              <c:f>Data!$P$53</c:f>
              <c:strCache>
                <c:ptCount val="1"/>
                <c:pt idx="0">
                  <c:v>2005</c:v>
                </c:pt>
              </c:strCache>
            </c:strRef>
          </c:tx>
          <c:cat>
            <c:strRef>
              <c:f>Data!$M$54:$M$86</c:f>
              <c:strCache>
                <c:ptCount val="33"/>
                <c:pt idx="0">
                  <c:v>Belgium</c:v>
                </c:pt>
                <c:pt idx="1">
                  <c:v>Bulgaria</c:v>
                </c:pt>
                <c:pt idx="2">
                  <c:v>Czech Republic</c:v>
                </c:pt>
                <c:pt idx="3">
                  <c:v>Denmark</c:v>
                </c:pt>
                <c:pt idx="4">
                  <c:v>Germany (until 1990 former territory of the FRG)</c:v>
                </c:pt>
                <c:pt idx="5">
                  <c:v>Estonia</c:v>
                </c:pt>
                <c:pt idx="6">
                  <c:v>Greece</c:v>
                </c:pt>
                <c:pt idx="7">
                  <c:v>Spain</c:v>
                </c:pt>
                <c:pt idx="8">
                  <c:v>France</c:v>
                </c:pt>
                <c:pt idx="9">
                  <c:v>Croatia</c:v>
                </c:pt>
                <c:pt idx="10">
                  <c:v>Cyprus</c:v>
                </c:pt>
                <c:pt idx="11">
                  <c:v>Latvia</c:v>
                </c:pt>
                <c:pt idx="12">
                  <c:v>Lithuania</c:v>
                </c:pt>
                <c:pt idx="13">
                  <c:v>Luxembourg</c:v>
                </c:pt>
                <c:pt idx="14">
                  <c:v>Hungary</c:v>
                </c:pt>
                <c:pt idx="15">
                  <c:v>Netherlands</c:v>
                </c:pt>
                <c:pt idx="16">
                  <c:v>Austria</c:v>
                </c:pt>
                <c:pt idx="17">
                  <c:v>Poland</c:v>
                </c:pt>
                <c:pt idx="18">
                  <c:v>Portugal</c:v>
                </c:pt>
                <c:pt idx="19">
                  <c:v>Romania</c:v>
                </c:pt>
                <c:pt idx="20">
                  <c:v>Slovenia</c:v>
                </c:pt>
                <c:pt idx="21">
                  <c:v>Slovakia</c:v>
                </c:pt>
                <c:pt idx="22">
                  <c:v>Finland</c:v>
                </c:pt>
                <c:pt idx="23">
                  <c:v>Sweden</c:v>
                </c:pt>
                <c:pt idx="24">
                  <c:v>Iceland</c:v>
                </c:pt>
                <c:pt idx="25">
                  <c:v>Norway</c:v>
                </c:pt>
                <c:pt idx="26">
                  <c:v>Switzerland</c:v>
                </c:pt>
                <c:pt idx="27">
                  <c:v>Canada</c:v>
                </c:pt>
                <c:pt idx="28">
                  <c:v>United States</c:v>
                </c:pt>
                <c:pt idx="29">
                  <c:v>Japan</c:v>
                </c:pt>
                <c:pt idx="30">
                  <c:v>South Korea</c:v>
                </c:pt>
                <c:pt idx="31">
                  <c:v>Australia</c:v>
                </c:pt>
                <c:pt idx="32">
                  <c:v>New Zealand</c:v>
                </c:pt>
              </c:strCache>
            </c:strRef>
          </c:cat>
          <c:val>
            <c:numRef>
              <c:f>Data!$P$54:$P$86</c:f>
              <c:numCache>
                <c:formatCode>0</c:formatCode>
                <c:ptCount val="33"/>
                <c:pt idx="0">
                  <c:v>2073.4899999999998</c:v>
                </c:pt>
                <c:pt idx="1">
                  <c:v>127.86</c:v>
                </c:pt>
                <c:pt idx="2">
                  <c:v>595.63</c:v>
                </c:pt>
                <c:pt idx="3">
                  <c:v>2994.14</c:v>
                </c:pt>
                <c:pt idx="4">
                  <c:v>2160.34</c:v>
                </c:pt>
                <c:pt idx="5">
                  <c:v>314.64000000000033</c:v>
                </c:pt>
                <c:pt idx="6">
                  <c:v>0</c:v>
                </c:pt>
                <c:pt idx="7">
                  <c:v>1186.0899999999999</c:v>
                </c:pt>
                <c:pt idx="8">
                  <c:v>2261.09</c:v>
                </c:pt>
                <c:pt idx="9">
                  <c:v>0</c:v>
                </c:pt>
                <c:pt idx="10">
                  <c:v>460.33</c:v>
                </c:pt>
                <c:pt idx="11">
                  <c:v>199.15</c:v>
                </c:pt>
                <c:pt idx="12">
                  <c:v>235.63</c:v>
                </c:pt>
                <c:pt idx="13">
                  <c:v>3891.4100000000012</c:v>
                </c:pt>
                <c:pt idx="14">
                  <c:v>500.7</c:v>
                </c:pt>
                <c:pt idx="15">
                  <c:v>2215.59</c:v>
                </c:pt>
                <c:pt idx="16">
                  <c:v>2242.2599999999998</c:v>
                </c:pt>
                <c:pt idx="17">
                  <c:v>257.20999999999964</c:v>
                </c:pt>
                <c:pt idx="18">
                  <c:v>1004.31</c:v>
                </c:pt>
                <c:pt idx="19">
                  <c:v>164.66</c:v>
                </c:pt>
                <c:pt idx="20">
                  <c:v>835.39</c:v>
                </c:pt>
                <c:pt idx="21">
                  <c:v>363.78999999999968</c:v>
                </c:pt>
                <c:pt idx="22">
                  <c:v>1777.6</c:v>
                </c:pt>
                <c:pt idx="23">
                  <c:v>2346.75</c:v>
                </c:pt>
                <c:pt idx="24">
                  <c:v>3431.3900000000012</c:v>
                </c:pt>
                <c:pt idx="25">
                  <c:v>3730.8700000000022</c:v>
                </c:pt>
                <c:pt idx="26">
                  <c:v>2695.48</c:v>
                </c:pt>
                <c:pt idx="27">
                  <c:v>1844.53</c:v>
                </c:pt>
                <c:pt idx="28">
                  <c:v>2349.38</c:v>
                </c:pt>
                <c:pt idx="29">
                  <c:v>1869.81</c:v>
                </c:pt>
                <c:pt idx="30">
                  <c:v>415.54</c:v>
                </c:pt>
                <c:pt idx="31">
                  <c:v>1651.71</c:v>
                </c:pt>
                <c:pt idx="32">
                  <c:v>1471.25</c:v>
                </c:pt>
              </c:numCache>
            </c:numRef>
          </c:val>
        </c:ser>
        <c:ser>
          <c:idx val="3"/>
          <c:order val="3"/>
          <c:tx>
            <c:strRef>
              <c:f>Data!$Q$53</c:f>
              <c:strCache>
                <c:ptCount val="1"/>
                <c:pt idx="0">
                  <c:v>2006</c:v>
                </c:pt>
              </c:strCache>
            </c:strRef>
          </c:tx>
          <c:cat>
            <c:strRef>
              <c:f>Data!$M$54:$M$86</c:f>
              <c:strCache>
                <c:ptCount val="33"/>
                <c:pt idx="0">
                  <c:v>Belgium</c:v>
                </c:pt>
                <c:pt idx="1">
                  <c:v>Bulgaria</c:v>
                </c:pt>
                <c:pt idx="2">
                  <c:v>Czech Republic</c:v>
                </c:pt>
                <c:pt idx="3">
                  <c:v>Denmark</c:v>
                </c:pt>
                <c:pt idx="4">
                  <c:v>Germany (until 1990 former territory of the FRG)</c:v>
                </c:pt>
                <c:pt idx="5">
                  <c:v>Estonia</c:v>
                </c:pt>
                <c:pt idx="6">
                  <c:v>Greece</c:v>
                </c:pt>
                <c:pt idx="7">
                  <c:v>Spain</c:v>
                </c:pt>
                <c:pt idx="8">
                  <c:v>France</c:v>
                </c:pt>
                <c:pt idx="9">
                  <c:v>Croatia</c:v>
                </c:pt>
                <c:pt idx="10">
                  <c:v>Cyprus</c:v>
                </c:pt>
                <c:pt idx="11">
                  <c:v>Latvia</c:v>
                </c:pt>
                <c:pt idx="12">
                  <c:v>Lithuania</c:v>
                </c:pt>
                <c:pt idx="13">
                  <c:v>Luxembourg</c:v>
                </c:pt>
                <c:pt idx="14">
                  <c:v>Hungary</c:v>
                </c:pt>
                <c:pt idx="15">
                  <c:v>Netherlands</c:v>
                </c:pt>
                <c:pt idx="16">
                  <c:v>Austria</c:v>
                </c:pt>
                <c:pt idx="17">
                  <c:v>Poland</c:v>
                </c:pt>
                <c:pt idx="18">
                  <c:v>Portugal</c:v>
                </c:pt>
                <c:pt idx="19">
                  <c:v>Romania</c:v>
                </c:pt>
                <c:pt idx="20">
                  <c:v>Slovenia</c:v>
                </c:pt>
                <c:pt idx="21">
                  <c:v>Slovakia</c:v>
                </c:pt>
                <c:pt idx="22">
                  <c:v>Finland</c:v>
                </c:pt>
                <c:pt idx="23">
                  <c:v>Sweden</c:v>
                </c:pt>
                <c:pt idx="24">
                  <c:v>Iceland</c:v>
                </c:pt>
                <c:pt idx="25">
                  <c:v>Norway</c:v>
                </c:pt>
                <c:pt idx="26">
                  <c:v>Switzerland</c:v>
                </c:pt>
                <c:pt idx="27">
                  <c:v>Canada</c:v>
                </c:pt>
                <c:pt idx="28">
                  <c:v>United States</c:v>
                </c:pt>
                <c:pt idx="29">
                  <c:v>Japan</c:v>
                </c:pt>
                <c:pt idx="30">
                  <c:v>South Korea</c:v>
                </c:pt>
                <c:pt idx="31">
                  <c:v>Australia</c:v>
                </c:pt>
                <c:pt idx="32">
                  <c:v>New Zealand</c:v>
                </c:pt>
              </c:strCache>
            </c:strRef>
          </c:cat>
          <c:val>
            <c:numRef>
              <c:f>Data!$Q$54:$Q$86</c:f>
              <c:numCache>
                <c:formatCode>0</c:formatCode>
                <c:ptCount val="33"/>
                <c:pt idx="0">
                  <c:v>2119.27</c:v>
                </c:pt>
                <c:pt idx="1">
                  <c:v>129.94</c:v>
                </c:pt>
                <c:pt idx="2">
                  <c:v>648.31999999999948</c:v>
                </c:pt>
                <c:pt idx="3">
                  <c:v>3195.44</c:v>
                </c:pt>
                <c:pt idx="4">
                  <c:v>2212.5500000000002</c:v>
                </c:pt>
                <c:pt idx="5">
                  <c:v>360.3</c:v>
                </c:pt>
                <c:pt idx="6">
                  <c:v>0</c:v>
                </c:pt>
                <c:pt idx="7">
                  <c:v>1287.53</c:v>
                </c:pt>
                <c:pt idx="8">
                  <c:v>2319.0300000000002</c:v>
                </c:pt>
                <c:pt idx="9">
                  <c:v>0</c:v>
                </c:pt>
                <c:pt idx="10">
                  <c:v>510.55</c:v>
                </c:pt>
                <c:pt idx="11">
                  <c:v>273.57</c:v>
                </c:pt>
                <c:pt idx="12">
                  <c:v>288.87</c:v>
                </c:pt>
                <c:pt idx="13">
                  <c:v>4003.3700000000022</c:v>
                </c:pt>
                <c:pt idx="14">
                  <c:v>491.57</c:v>
                </c:pt>
                <c:pt idx="15">
                  <c:v>2781.8500000000022</c:v>
                </c:pt>
                <c:pt idx="16">
                  <c:v>2337.3300000000022</c:v>
                </c:pt>
                <c:pt idx="17">
                  <c:v>289.04000000000002</c:v>
                </c:pt>
                <c:pt idx="18">
                  <c:v>974.27000000000055</c:v>
                </c:pt>
                <c:pt idx="19">
                  <c:v>184.28</c:v>
                </c:pt>
                <c:pt idx="20">
                  <c:v>876.14</c:v>
                </c:pt>
                <c:pt idx="21">
                  <c:v>406.9</c:v>
                </c:pt>
                <c:pt idx="22">
                  <c:v>1857.35</c:v>
                </c:pt>
                <c:pt idx="23">
                  <c:v>2464.8100000000022</c:v>
                </c:pt>
                <c:pt idx="24">
                  <c:v>3322.05</c:v>
                </c:pt>
                <c:pt idx="25">
                  <c:v>3914.14</c:v>
                </c:pt>
                <c:pt idx="26">
                  <c:v>2659.48</c:v>
                </c:pt>
                <c:pt idx="27">
                  <c:v>2061.4499999999998</c:v>
                </c:pt>
                <c:pt idx="28">
                  <c:v>2498.6999999999998</c:v>
                </c:pt>
                <c:pt idx="29">
                  <c:v>1727.31</c:v>
                </c:pt>
                <c:pt idx="30">
                  <c:v>511.40999999999968</c:v>
                </c:pt>
                <c:pt idx="31">
                  <c:v>1737.3899999999999</c:v>
                </c:pt>
                <c:pt idx="32">
                  <c:v>1467.53</c:v>
                </c:pt>
              </c:numCache>
            </c:numRef>
          </c:val>
        </c:ser>
        <c:ser>
          <c:idx val="4"/>
          <c:order val="4"/>
          <c:tx>
            <c:strRef>
              <c:f>Data!$R$53</c:f>
              <c:strCache>
                <c:ptCount val="1"/>
                <c:pt idx="0">
                  <c:v>2007</c:v>
                </c:pt>
              </c:strCache>
            </c:strRef>
          </c:tx>
          <c:cat>
            <c:strRef>
              <c:f>Data!$M$54:$M$86</c:f>
              <c:strCache>
                <c:ptCount val="33"/>
                <c:pt idx="0">
                  <c:v>Belgium</c:v>
                </c:pt>
                <c:pt idx="1">
                  <c:v>Bulgaria</c:v>
                </c:pt>
                <c:pt idx="2">
                  <c:v>Czech Republic</c:v>
                </c:pt>
                <c:pt idx="3">
                  <c:v>Denmark</c:v>
                </c:pt>
                <c:pt idx="4">
                  <c:v>Germany (until 1990 former territory of the FRG)</c:v>
                </c:pt>
                <c:pt idx="5">
                  <c:v>Estonia</c:v>
                </c:pt>
                <c:pt idx="6">
                  <c:v>Greece</c:v>
                </c:pt>
                <c:pt idx="7">
                  <c:v>Spain</c:v>
                </c:pt>
                <c:pt idx="8">
                  <c:v>France</c:v>
                </c:pt>
                <c:pt idx="9">
                  <c:v>Croatia</c:v>
                </c:pt>
                <c:pt idx="10">
                  <c:v>Cyprus</c:v>
                </c:pt>
                <c:pt idx="11">
                  <c:v>Latvia</c:v>
                </c:pt>
                <c:pt idx="12">
                  <c:v>Lithuania</c:v>
                </c:pt>
                <c:pt idx="13">
                  <c:v>Luxembourg</c:v>
                </c:pt>
                <c:pt idx="14">
                  <c:v>Hungary</c:v>
                </c:pt>
                <c:pt idx="15">
                  <c:v>Netherlands</c:v>
                </c:pt>
                <c:pt idx="16">
                  <c:v>Austria</c:v>
                </c:pt>
                <c:pt idx="17">
                  <c:v>Poland</c:v>
                </c:pt>
                <c:pt idx="18">
                  <c:v>Portugal</c:v>
                </c:pt>
                <c:pt idx="19">
                  <c:v>Romania</c:v>
                </c:pt>
                <c:pt idx="20">
                  <c:v>Slovenia</c:v>
                </c:pt>
                <c:pt idx="21">
                  <c:v>Slovakia</c:v>
                </c:pt>
                <c:pt idx="22">
                  <c:v>Finland</c:v>
                </c:pt>
                <c:pt idx="23">
                  <c:v>Sweden</c:v>
                </c:pt>
                <c:pt idx="24">
                  <c:v>Iceland</c:v>
                </c:pt>
                <c:pt idx="25">
                  <c:v>Norway</c:v>
                </c:pt>
                <c:pt idx="26">
                  <c:v>Switzerland</c:v>
                </c:pt>
                <c:pt idx="27">
                  <c:v>Canada</c:v>
                </c:pt>
                <c:pt idx="28">
                  <c:v>United States</c:v>
                </c:pt>
                <c:pt idx="29">
                  <c:v>Japan</c:v>
                </c:pt>
                <c:pt idx="30">
                  <c:v>South Korea</c:v>
                </c:pt>
                <c:pt idx="31">
                  <c:v>Australia</c:v>
                </c:pt>
                <c:pt idx="32">
                  <c:v>New Zealand</c:v>
                </c:pt>
              </c:strCache>
            </c:strRef>
          </c:cat>
          <c:val>
            <c:numRef>
              <c:f>Data!$R$54:$R$86</c:f>
              <c:numCache>
                <c:formatCode>0</c:formatCode>
                <c:ptCount val="33"/>
                <c:pt idx="0">
                  <c:v>2212.4899999999998</c:v>
                </c:pt>
                <c:pt idx="1">
                  <c:v>148.19999999999999</c:v>
                </c:pt>
                <c:pt idx="2">
                  <c:v>687.18000000000052</c:v>
                </c:pt>
                <c:pt idx="3">
                  <c:v>3344.4900000000002</c:v>
                </c:pt>
                <c:pt idx="4">
                  <c:v>2293.25</c:v>
                </c:pt>
                <c:pt idx="5">
                  <c:v>462.58</c:v>
                </c:pt>
                <c:pt idx="6">
                  <c:v>0</c:v>
                </c:pt>
                <c:pt idx="7">
                  <c:v>1375.78</c:v>
                </c:pt>
                <c:pt idx="8">
                  <c:v>2404.9</c:v>
                </c:pt>
                <c:pt idx="9">
                  <c:v>0</c:v>
                </c:pt>
                <c:pt idx="10">
                  <c:v>503.5</c:v>
                </c:pt>
                <c:pt idx="11">
                  <c:v>346.22999999999968</c:v>
                </c:pt>
                <c:pt idx="12">
                  <c:v>365.84000000000032</c:v>
                </c:pt>
                <c:pt idx="13">
                  <c:v>4098.03</c:v>
                </c:pt>
                <c:pt idx="14">
                  <c:v>489.68</c:v>
                </c:pt>
                <c:pt idx="15">
                  <c:v>2943.84</c:v>
                </c:pt>
                <c:pt idx="16">
                  <c:v>2468.2799999999997</c:v>
                </c:pt>
                <c:pt idx="17">
                  <c:v>338.81</c:v>
                </c:pt>
                <c:pt idx="18">
                  <c:v>1016.06</c:v>
                </c:pt>
                <c:pt idx="19">
                  <c:v>248.07</c:v>
                </c:pt>
                <c:pt idx="20">
                  <c:v>912.2</c:v>
                </c:pt>
                <c:pt idx="21">
                  <c:v>521.38</c:v>
                </c:pt>
                <c:pt idx="22">
                  <c:v>1926.34</c:v>
                </c:pt>
                <c:pt idx="23">
                  <c:v>2583.92</c:v>
                </c:pt>
                <c:pt idx="24">
                  <c:v>3640.7799999999997</c:v>
                </c:pt>
                <c:pt idx="25">
                  <c:v>4220.24</c:v>
                </c:pt>
                <c:pt idx="26">
                  <c:v>2644.86</c:v>
                </c:pt>
                <c:pt idx="27">
                  <c:v>2109.27</c:v>
                </c:pt>
                <c:pt idx="28">
                  <c:v>2413.8200000000002</c:v>
                </c:pt>
                <c:pt idx="29">
                  <c:v>1615.34</c:v>
                </c:pt>
                <c:pt idx="30">
                  <c:v>537.51</c:v>
                </c:pt>
                <c:pt idx="31">
                  <c:v>1930.93</c:v>
                </c:pt>
                <c:pt idx="32">
                  <c:v>1626.55</c:v>
                </c:pt>
              </c:numCache>
            </c:numRef>
          </c:val>
        </c:ser>
        <c:ser>
          <c:idx val="5"/>
          <c:order val="5"/>
          <c:tx>
            <c:strRef>
              <c:f>Data!$S$53</c:f>
              <c:strCache>
                <c:ptCount val="1"/>
                <c:pt idx="0">
                  <c:v>2008</c:v>
                </c:pt>
              </c:strCache>
            </c:strRef>
          </c:tx>
          <c:cat>
            <c:strRef>
              <c:f>Data!$M$54:$M$86</c:f>
              <c:strCache>
                <c:ptCount val="33"/>
                <c:pt idx="0">
                  <c:v>Belgium</c:v>
                </c:pt>
                <c:pt idx="1">
                  <c:v>Bulgaria</c:v>
                </c:pt>
                <c:pt idx="2">
                  <c:v>Czech Republic</c:v>
                </c:pt>
                <c:pt idx="3">
                  <c:v>Denmark</c:v>
                </c:pt>
                <c:pt idx="4">
                  <c:v>Germany (until 1990 former territory of the FRG)</c:v>
                </c:pt>
                <c:pt idx="5">
                  <c:v>Estonia</c:v>
                </c:pt>
                <c:pt idx="6">
                  <c:v>Greece</c:v>
                </c:pt>
                <c:pt idx="7">
                  <c:v>Spain</c:v>
                </c:pt>
                <c:pt idx="8">
                  <c:v>France</c:v>
                </c:pt>
                <c:pt idx="9">
                  <c:v>Croatia</c:v>
                </c:pt>
                <c:pt idx="10">
                  <c:v>Cyprus</c:v>
                </c:pt>
                <c:pt idx="11">
                  <c:v>Latvia</c:v>
                </c:pt>
                <c:pt idx="12">
                  <c:v>Lithuania</c:v>
                </c:pt>
                <c:pt idx="13">
                  <c:v>Luxembourg</c:v>
                </c:pt>
                <c:pt idx="14">
                  <c:v>Hungary</c:v>
                </c:pt>
                <c:pt idx="15">
                  <c:v>Netherlands</c:v>
                </c:pt>
                <c:pt idx="16">
                  <c:v>Austria</c:v>
                </c:pt>
                <c:pt idx="17">
                  <c:v>Poland</c:v>
                </c:pt>
                <c:pt idx="18">
                  <c:v>Portugal</c:v>
                </c:pt>
                <c:pt idx="19">
                  <c:v>Romania</c:v>
                </c:pt>
                <c:pt idx="20">
                  <c:v>Slovenia</c:v>
                </c:pt>
                <c:pt idx="21">
                  <c:v>Slovakia</c:v>
                </c:pt>
                <c:pt idx="22">
                  <c:v>Finland</c:v>
                </c:pt>
                <c:pt idx="23">
                  <c:v>Sweden</c:v>
                </c:pt>
                <c:pt idx="24">
                  <c:v>Iceland</c:v>
                </c:pt>
                <c:pt idx="25">
                  <c:v>Norway</c:v>
                </c:pt>
                <c:pt idx="26">
                  <c:v>Switzerland</c:v>
                </c:pt>
                <c:pt idx="27">
                  <c:v>Canada</c:v>
                </c:pt>
                <c:pt idx="28">
                  <c:v>United States</c:v>
                </c:pt>
                <c:pt idx="29">
                  <c:v>Japan</c:v>
                </c:pt>
                <c:pt idx="30">
                  <c:v>South Korea</c:v>
                </c:pt>
                <c:pt idx="31">
                  <c:v>Australia</c:v>
                </c:pt>
                <c:pt idx="32">
                  <c:v>New Zealand</c:v>
                </c:pt>
              </c:strCache>
            </c:strRef>
          </c:cat>
          <c:val>
            <c:numRef>
              <c:f>Data!$S$54:$S$86</c:f>
              <c:numCache>
                <c:formatCode>0</c:formatCode>
                <c:ptCount val="33"/>
                <c:pt idx="0">
                  <c:v>2409.3100000000022</c:v>
                </c:pt>
                <c:pt idx="1">
                  <c:v>174.97</c:v>
                </c:pt>
                <c:pt idx="2">
                  <c:v>814.33999999999946</c:v>
                </c:pt>
                <c:pt idx="3">
                  <c:v>3526.13</c:v>
                </c:pt>
                <c:pt idx="4">
                  <c:v>2389.3100000000022</c:v>
                </c:pt>
                <c:pt idx="5">
                  <c:v>552.07000000000005</c:v>
                </c:pt>
                <c:pt idx="6">
                  <c:v>0</c:v>
                </c:pt>
                <c:pt idx="7">
                  <c:v>1492.24</c:v>
                </c:pt>
                <c:pt idx="8">
                  <c:v>2468.9299999999998</c:v>
                </c:pt>
                <c:pt idx="9">
                  <c:v>0</c:v>
                </c:pt>
                <c:pt idx="10">
                  <c:v>618.95999999999947</c:v>
                </c:pt>
                <c:pt idx="11">
                  <c:v>377.08</c:v>
                </c:pt>
                <c:pt idx="12">
                  <c:v>455.85</c:v>
                </c:pt>
                <c:pt idx="13">
                  <c:v>4499.6600000000044</c:v>
                </c:pt>
                <c:pt idx="14">
                  <c:v>509.54</c:v>
                </c:pt>
                <c:pt idx="15">
                  <c:v>3142.15</c:v>
                </c:pt>
                <c:pt idx="16">
                  <c:v>2618.16</c:v>
                </c:pt>
                <c:pt idx="17">
                  <c:v>438.82</c:v>
                </c:pt>
                <c:pt idx="18">
                  <c:v>1039.22</c:v>
                </c:pt>
                <c:pt idx="19">
                  <c:v>290.51</c:v>
                </c:pt>
                <c:pt idx="20">
                  <c:v>1062.27</c:v>
                </c:pt>
                <c:pt idx="21">
                  <c:v>644.17999999999995</c:v>
                </c:pt>
                <c:pt idx="22">
                  <c:v>2053.8200000000002</c:v>
                </c:pt>
                <c:pt idx="23">
                  <c:v>2606.06</c:v>
                </c:pt>
                <c:pt idx="24">
                  <c:v>2461.58</c:v>
                </c:pt>
                <c:pt idx="25">
                  <c:v>4482.29</c:v>
                </c:pt>
                <c:pt idx="26">
                  <c:v>3158.09</c:v>
                </c:pt>
                <c:pt idx="27">
                  <c:v>2100.5700000000002</c:v>
                </c:pt>
                <c:pt idx="28">
                  <c:v>2376.6799999999998</c:v>
                </c:pt>
                <c:pt idx="29">
                  <c:v>1780.87</c:v>
                </c:pt>
                <c:pt idx="30">
                  <c:v>460.32</c:v>
                </c:pt>
                <c:pt idx="31">
                  <c:v>1937.27</c:v>
                </c:pt>
                <c:pt idx="32">
                  <c:v>1604.91</c:v>
                </c:pt>
              </c:numCache>
            </c:numRef>
          </c:val>
        </c:ser>
        <c:ser>
          <c:idx val="6"/>
          <c:order val="6"/>
          <c:tx>
            <c:strRef>
              <c:f>Data!$T$53</c:f>
              <c:strCache>
                <c:ptCount val="1"/>
                <c:pt idx="0">
                  <c:v>2009</c:v>
                </c:pt>
              </c:strCache>
            </c:strRef>
          </c:tx>
          <c:cat>
            <c:strRef>
              <c:f>Data!$M$54:$M$86</c:f>
              <c:strCache>
                <c:ptCount val="33"/>
                <c:pt idx="0">
                  <c:v>Belgium</c:v>
                </c:pt>
                <c:pt idx="1">
                  <c:v>Bulgaria</c:v>
                </c:pt>
                <c:pt idx="2">
                  <c:v>Czech Republic</c:v>
                </c:pt>
                <c:pt idx="3">
                  <c:v>Denmark</c:v>
                </c:pt>
                <c:pt idx="4">
                  <c:v>Germany (until 1990 former territory of the FRG)</c:v>
                </c:pt>
                <c:pt idx="5">
                  <c:v>Estonia</c:v>
                </c:pt>
                <c:pt idx="6">
                  <c:v>Greece</c:v>
                </c:pt>
                <c:pt idx="7">
                  <c:v>Spain</c:v>
                </c:pt>
                <c:pt idx="8">
                  <c:v>France</c:v>
                </c:pt>
                <c:pt idx="9">
                  <c:v>Croatia</c:v>
                </c:pt>
                <c:pt idx="10">
                  <c:v>Cyprus</c:v>
                </c:pt>
                <c:pt idx="11">
                  <c:v>Latvia</c:v>
                </c:pt>
                <c:pt idx="12">
                  <c:v>Lithuania</c:v>
                </c:pt>
                <c:pt idx="13">
                  <c:v>Luxembourg</c:v>
                </c:pt>
                <c:pt idx="14">
                  <c:v>Hungary</c:v>
                </c:pt>
                <c:pt idx="15">
                  <c:v>Netherlands</c:v>
                </c:pt>
                <c:pt idx="16">
                  <c:v>Austria</c:v>
                </c:pt>
                <c:pt idx="17">
                  <c:v>Poland</c:v>
                </c:pt>
                <c:pt idx="18">
                  <c:v>Portugal</c:v>
                </c:pt>
                <c:pt idx="19">
                  <c:v>Romania</c:v>
                </c:pt>
                <c:pt idx="20">
                  <c:v>Slovenia</c:v>
                </c:pt>
                <c:pt idx="21">
                  <c:v>Slovakia</c:v>
                </c:pt>
                <c:pt idx="22">
                  <c:v>Finland</c:v>
                </c:pt>
                <c:pt idx="23">
                  <c:v>Sweden</c:v>
                </c:pt>
                <c:pt idx="24">
                  <c:v>Iceland</c:v>
                </c:pt>
                <c:pt idx="25">
                  <c:v>Norway</c:v>
                </c:pt>
                <c:pt idx="26">
                  <c:v>Switzerland</c:v>
                </c:pt>
                <c:pt idx="27">
                  <c:v>Canada</c:v>
                </c:pt>
                <c:pt idx="28">
                  <c:v>United States</c:v>
                </c:pt>
                <c:pt idx="29">
                  <c:v>Japan</c:v>
                </c:pt>
                <c:pt idx="30">
                  <c:v>South Korea</c:v>
                </c:pt>
                <c:pt idx="31">
                  <c:v>Australia</c:v>
                </c:pt>
                <c:pt idx="32">
                  <c:v>New Zealand</c:v>
                </c:pt>
              </c:strCache>
            </c:strRef>
          </c:cat>
          <c:val>
            <c:numRef>
              <c:f>Data!$T$54:$T$86</c:f>
              <c:numCache>
                <c:formatCode>0</c:formatCode>
                <c:ptCount val="33"/>
                <c:pt idx="0">
                  <c:v>2556</c:v>
                </c:pt>
                <c:pt idx="1">
                  <c:v>179.56</c:v>
                </c:pt>
                <c:pt idx="2">
                  <c:v>866.04</c:v>
                </c:pt>
                <c:pt idx="3">
                  <c:v>3783.15</c:v>
                </c:pt>
                <c:pt idx="4">
                  <c:v>2532.16</c:v>
                </c:pt>
                <c:pt idx="5">
                  <c:v>543.72</c:v>
                </c:pt>
                <c:pt idx="6">
                  <c:v>1439.27</c:v>
                </c:pt>
                <c:pt idx="7">
                  <c:v>1576.85</c:v>
                </c:pt>
                <c:pt idx="8">
                  <c:v>2559.2599999999998</c:v>
                </c:pt>
                <c:pt idx="9">
                  <c:v>0</c:v>
                </c:pt>
                <c:pt idx="10">
                  <c:v>650.9</c:v>
                </c:pt>
                <c:pt idx="11">
                  <c:v>318.2</c:v>
                </c:pt>
                <c:pt idx="12">
                  <c:v>450.90999999999968</c:v>
                </c:pt>
                <c:pt idx="13">
                  <c:v>4715.58</c:v>
                </c:pt>
                <c:pt idx="14">
                  <c:v>451.54</c:v>
                </c:pt>
                <c:pt idx="15">
                  <c:v>3287.56</c:v>
                </c:pt>
                <c:pt idx="16">
                  <c:v>2694.59</c:v>
                </c:pt>
                <c:pt idx="17">
                  <c:v>392.41999999999967</c:v>
                </c:pt>
                <c:pt idx="18">
                  <c:v>1103.03</c:v>
                </c:pt>
                <c:pt idx="19">
                  <c:v>254.56</c:v>
                </c:pt>
                <c:pt idx="20">
                  <c:v>1088.4100000000001</c:v>
                </c:pt>
                <c:pt idx="21">
                  <c:v>695</c:v>
                </c:pt>
                <c:pt idx="22">
                  <c:v>2090.12</c:v>
                </c:pt>
                <c:pt idx="23">
                  <c:v>2444.4</c:v>
                </c:pt>
                <c:pt idx="24">
                  <c:v>2145.75</c:v>
                </c:pt>
                <c:pt idx="25">
                  <c:v>4442.2</c:v>
                </c:pt>
                <c:pt idx="26">
                  <c:v>3436.74</c:v>
                </c:pt>
                <c:pt idx="27">
                  <c:v>2176.8200000000002</c:v>
                </c:pt>
                <c:pt idx="28">
                  <c:v>2649.3100000000022</c:v>
                </c:pt>
                <c:pt idx="29">
                  <c:v>2171.1999999999998</c:v>
                </c:pt>
                <c:pt idx="30">
                  <c:v>481.35</c:v>
                </c:pt>
                <c:pt idx="31">
                  <c:v>2005.3899999999999</c:v>
                </c:pt>
                <c:pt idx="32">
                  <c:v>1628.72</c:v>
                </c:pt>
              </c:numCache>
            </c:numRef>
          </c:val>
        </c:ser>
        <c:ser>
          <c:idx val="7"/>
          <c:order val="7"/>
          <c:tx>
            <c:strRef>
              <c:f>Data!$U$53</c:f>
              <c:strCache>
                <c:ptCount val="1"/>
                <c:pt idx="0">
                  <c:v>2010</c:v>
                </c:pt>
              </c:strCache>
            </c:strRef>
          </c:tx>
          <c:cat>
            <c:strRef>
              <c:f>Data!$M$54:$M$86</c:f>
              <c:strCache>
                <c:ptCount val="33"/>
                <c:pt idx="0">
                  <c:v>Belgium</c:v>
                </c:pt>
                <c:pt idx="1">
                  <c:v>Bulgaria</c:v>
                </c:pt>
                <c:pt idx="2">
                  <c:v>Czech Republic</c:v>
                </c:pt>
                <c:pt idx="3">
                  <c:v>Denmark</c:v>
                </c:pt>
                <c:pt idx="4">
                  <c:v>Germany (until 1990 former territory of the FRG)</c:v>
                </c:pt>
                <c:pt idx="5">
                  <c:v>Estonia</c:v>
                </c:pt>
                <c:pt idx="6">
                  <c:v>Greece</c:v>
                </c:pt>
                <c:pt idx="7">
                  <c:v>Spain</c:v>
                </c:pt>
                <c:pt idx="8">
                  <c:v>France</c:v>
                </c:pt>
                <c:pt idx="9">
                  <c:v>Croatia</c:v>
                </c:pt>
                <c:pt idx="10">
                  <c:v>Cyprus</c:v>
                </c:pt>
                <c:pt idx="11">
                  <c:v>Latvia</c:v>
                </c:pt>
                <c:pt idx="12">
                  <c:v>Lithuania</c:v>
                </c:pt>
                <c:pt idx="13">
                  <c:v>Luxembourg</c:v>
                </c:pt>
                <c:pt idx="14">
                  <c:v>Hungary</c:v>
                </c:pt>
                <c:pt idx="15">
                  <c:v>Netherlands</c:v>
                </c:pt>
                <c:pt idx="16">
                  <c:v>Austria</c:v>
                </c:pt>
                <c:pt idx="17">
                  <c:v>Poland</c:v>
                </c:pt>
                <c:pt idx="18">
                  <c:v>Portugal</c:v>
                </c:pt>
                <c:pt idx="19">
                  <c:v>Romania</c:v>
                </c:pt>
                <c:pt idx="20">
                  <c:v>Slovenia</c:v>
                </c:pt>
                <c:pt idx="21">
                  <c:v>Slovakia</c:v>
                </c:pt>
                <c:pt idx="22">
                  <c:v>Finland</c:v>
                </c:pt>
                <c:pt idx="23">
                  <c:v>Sweden</c:v>
                </c:pt>
                <c:pt idx="24">
                  <c:v>Iceland</c:v>
                </c:pt>
                <c:pt idx="25">
                  <c:v>Norway</c:v>
                </c:pt>
                <c:pt idx="26">
                  <c:v>Switzerland</c:v>
                </c:pt>
                <c:pt idx="27">
                  <c:v>Canada</c:v>
                </c:pt>
                <c:pt idx="28">
                  <c:v>United States</c:v>
                </c:pt>
                <c:pt idx="29">
                  <c:v>Japan</c:v>
                </c:pt>
                <c:pt idx="30">
                  <c:v>South Korea</c:v>
                </c:pt>
                <c:pt idx="31">
                  <c:v>Australia</c:v>
                </c:pt>
                <c:pt idx="32">
                  <c:v>New Zealand</c:v>
                </c:pt>
              </c:strCache>
            </c:strRef>
          </c:cat>
          <c:val>
            <c:numRef>
              <c:f>Data!$U$54:$U$86</c:f>
              <c:numCache>
                <c:formatCode>0</c:formatCode>
                <c:ptCount val="33"/>
                <c:pt idx="0">
                  <c:v>2599.3700000000022</c:v>
                </c:pt>
                <c:pt idx="1">
                  <c:v>202.85000000000016</c:v>
                </c:pt>
                <c:pt idx="2">
                  <c:v>864.82999999999947</c:v>
                </c:pt>
                <c:pt idx="3">
                  <c:v>3854.74</c:v>
                </c:pt>
                <c:pt idx="4">
                  <c:v>2626.4300000000012</c:v>
                </c:pt>
                <c:pt idx="5">
                  <c:v>535.97</c:v>
                </c:pt>
                <c:pt idx="6">
                  <c:v>1256.04</c:v>
                </c:pt>
                <c:pt idx="7">
                  <c:v>1567.22</c:v>
                </c:pt>
                <c:pt idx="8">
                  <c:v>2601.56</c:v>
                </c:pt>
                <c:pt idx="9">
                  <c:v>0</c:v>
                </c:pt>
                <c:pt idx="10">
                  <c:v>722.51</c:v>
                </c:pt>
                <c:pt idx="11">
                  <c:v>302.63</c:v>
                </c:pt>
                <c:pt idx="12">
                  <c:v>434.6</c:v>
                </c:pt>
                <c:pt idx="13">
                  <c:v>4777.51</c:v>
                </c:pt>
                <c:pt idx="14">
                  <c:v>483.84000000000032</c:v>
                </c:pt>
                <c:pt idx="15">
                  <c:v>3413.18</c:v>
                </c:pt>
                <c:pt idx="16">
                  <c:v>2755.7799999999997</c:v>
                </c:pt>
                <c:pt idx="17">
                  <c:v>436.16</c:v>
                </c:pt>
                <c:pt idx="18">
                  <c:v>1118.6599999999999</c:v>
                </c:pt>
                <c:pt idx="19">
                  <c:v>284.91000000000003</c:v>
                </c:pt>
                <c:pt idx="20">
                  <c:v>1086.3499999999999</c:v>
                </c:pt>
                <c:pt idx="21">
                  <c:v>703.12</c:v>
                </c:pt>
                <c:pt idx="22">
                  <c:v>2107.88</c:v>
                </c:pt>
                <c:pt idx="23">
                  <c:v>2738.8500000000022</c:v>
                </c:pt>
                <c:pt idx="24">
                  <c:v>2232.3000000000002</c:v>
                </c:pt>
                <c:pt idx="25">
                  <c:v>5025.6500000000024</c:v>
                </c:pt>
                <c:pt idx="26">
                  <c:v>3793.62</c:v>
                </c:pt>
                <c:pt idx="27">
                  <c:v>2634.15</c:v>
                </c:pt>
                <c:pt idx="28">
                  <c:v>2892</c:v>
                </c:pt>
                <c:pt idx="29">
                  <c:v>2523.4499999999998</c:v>
                </c:pt>
                <c:pt idx="30">
                  <c:v>625.38</c:v>
                </c:pt>
                <c:pt idx="31">
                  <c:v>2546.4</c:v>
                </c:pt>
                <c:pt idx="32">
                  <c:v>2053.1999999999998</c:v>
                </c:pt>
              </c:numCache>
            </c:numRef>
          </c:val>
        </c:ser>
        <c:ser>
          <c:idx val="8"/>
          <c:order val="8"/>
          <c:tx>
            <c:strRef>
              <c:f>Data!$V$53</c:f>
              <c:strCache>
                <c:ptCount val="1"/>
                <c:pt idx="0">
                  <c:v>2011</c:v>
                </c:pt>
              </c:strCache>
            </c:strRef>
          </c:tx>
          <c:cat>
            <c:strRef>
              <c:f>Data!$M$54:$M$86</c:f>
              <c:strCache>
                <c:ptCount val="33"/>
                <c:pt idx="0">
                  <c:v>Belgium</c:v>
                </c:pt>
                <c:pt idx="1">
                  <c:v>Bulgaria</c:v>
                </c:pt>
                <c:pt idx="2">
                  <c:v>Czech Republic</c:v>
                </c:pt>
                <c:pt idx="3">
                  <c:v>Denmark</c:v>
                </c:pt>
                <c:pt idx="4">
                  <c:v>Germany (until 1990 former territory of the FRG)</c:v>
                </c:pt>
                <c:pt idx="5">
                  <c:v>Estonia</c:v>
                </c:pt>
                <c:pt idx="6">
                  <c:v>Greece</c:v>
                </c:pt>
                <c:pt idx="7">
                  <c:v>Spain</c:v>
                </c:pt>
                <c:pt idx="8">
                  <c:v>France</c:v>
                </c:pt>
                <c:pt idx="9">
                  <c:v>Croatia</c:v>
                </c:pt>
                <c:pt idx="10">
                  <c:v>Cyprus</c:v>
                </c:pt>
                <c:pt idx="11">
                  <c:v>Latvia</c:v>
                </c:pt>
                <c:pt idx="12">
                  <c:v>Lithuania</c:v>
                </c:pt>
                <c:pt idx="13">
                  <c:v>Luxembourg</c:v>
                </c:pt>
                <c:pt idx="14">
                  <c:v>Hungary</c:v>
                </c:pt>
                <c:pt idx="15">
                  <c:v>Netherlands</c:v>
                </c:pt>
                <c:pt idx="16">
                  <c:v>Austria</c:v>
                </c:pt>
                <c:pt idx="17">
                  <c:v>Poland</c:v>
                </c:pt>
                <c:pt idx="18">
                  <c:v>Portugal</c:v>
                </c:pt>
                <c:pt idx="19">
                  <c:v>Romania</c:v>
                </c:pt>
                <c:pt idx="20">
                  <c:v>Slovenia</c:v>
                </c:pt>
                <c:pt idx="21">
                  <c:v>Slovakia</c:v>
                </c:pt>
                <c:pt idx="22">
                  <c:v>Finland</c:v>
                </c:pt>
                <c:pt idx="23">
                  <c:v>Sweden</c:v>
                </c:pt>
                <c:pt idx="24">
                  <c:v>Iceland</c:v>
                </c:pt>
                <c:pt idx="25">
                  <c:v>Norway</c:v>
                </c:pt>
                <c:pt idx="26">
                  <c:v>Switzerland</c:v>
                </c:pt>
                <c:pt idx="27">
                  <c:v>Canada</c:v>
                </c:pt>
                <c:pt idx="28">
                  <c:v>United States</c:v>
                </c:pt>
                <c:pt idx="29">
                  <c:v>Japan</c:v>
                </c:pt>
                <c:pt idx="30">
                  <c:v>South Korea</c:v>
                </c:pt>
                <c:pt idx="31">
                  <c:v>Australia</c:v>
                </c:pt>
                <c:pt idx="32">
                  <c:v>New Zealand</c:v>
                </c:pt>
              </c:strCache>
            </c:strRef>
          </c:cat>
          <c:val>
            <c:numRef>
              <c:f>Data!$V$54:$V$86</c:f>
              <c:numCache>
                <c:formatCode>0</c:formatCode>
                <c:ptCount val="33"/>
                <c:pt idx="0">
                  <c:v>2695.22</c:v>
                </c:pt>
                <c:pt idx="1">
                  <c:v>217.25</c:v>
                </c:pt>
                <c:pt idx="2">
                  <c:v>915.48</c:v>
                </c:pt>
                <c:pt idx="3">
                  <c:v>3836.2</c:v>
                </c:pt>
                <c:pt idx="4">
                  <c:v>2672.19</c:v>
                </c:pt>
                <c:pt idx="5">
                  <c:v>562.37</c:v>
                </c:pt>
                <c:pt idx="6">
                  <c:v>1237.1599999999999</c:v>
                </c:pt>
                <c:pt idx="7">
                  <c:v>1522.62</c:v>
                </c:pt>
                <c:pt idx="8">
                  <c:v>2649.3100000000022</c:v>
                </c:pt>
                <c:pt idx="9">
                  <c:v>568.48</c:v>
                </c:pt>
                <c:pt idx="10">
                  <c:v>737.5</c:v>
                </c:pt>
                <c:pt idx="11">
                  <c:v>0</c:v>
                </c:pt>
                <c:pt idx="12">
                  <c:v>471.42999999999961</c:v>
                </c:pt>
                <c:pt idx="13">
                  <c:v>4776.25</c:v>
                </c:pt>
                <c:pt idx="14">
                  <c:v>488.28</c:v>
                </c:pt>
                <c:pt idx="15">
                  <c:v>3459.13</c:v>
                </c:pt>
                <c:pt idx="16">
                  <c:v>2827.92</c:v>
                </c:pt>
                <c:pt idx="17">
                  <c:v>436.01</c:v>
                </c:pt>
                <c:pt idx="18">
                  <c:v>1026.3</c:v>
                </c:pt>
                <c:pt idx="19">
                  <c:v>282.82</c:v>
                </c:pt>
                <c:pt idx="20">
                  <c:v>1100.08</c:v>
                </c:pt>
                <c:pt idx="21">
                  <c:v>716.07</c:v>
                </c:pt>
                <c:pt idx="22">
                  <c:v>2227.25</c:v>
                </c:pt>
                <c:pt idx="23">
                  <c:v>2992.8700000000022</c:v>
                </c:pt>
                <c:pt idx="24">
                  <c:v>2303.3700000000022</c:v>
                </c:pt>
                <c:pt idx="25">
                  <c:v>5436.54</c:v>
                </c:pt>
                <c:pt idx="26">
                  <c:v>4357.13</c:v>
                </c:pt>
                <c:pt idx="27">
                  <c:v>2691.24</c:v>
                </c:pt>
                <c:pt idx="28">
                  <c:v>2834.4700000000012</c:v>
                </c:pt>
                <c:pt idx="29">
                  <c:v>2737.13</c:v>
                </c:pt>
                <c:pt idx="30">
                  <c:v>648.58000000000004</c:v>
                </c:pt>
                <c:pt idx="31">
                  <c:v>2881.4</c:v>
                </c:pt>
                <c:pt idx="32">
                  <c:v>2214.27</c:v>
                </c:pt>
              </c:numCache>
            </c:numRef>
          </c:val>
        </c:ser>
        <c:ser>
          <c:idx val="9"/>
          <c:order val="9"/>
          <c:tx>
            <c:strRef>
              <c:f>Data!$W$53</c:f>
              <c:strCache>
                <c:ptCount val="1"/>
                <c:pt idx="0">
                  <c:v>2012</c:v>
                </c:pt>
              </c:strCache>
            </c:strRef>
          </c:tx>
          <c:cat>
            <c:strRef>
              <c:f>Data!$M$54:$M$86</c:f>
              <c:strCache>
                <c:ptCount val="33"/>
                <c:pt idx="0">
                  <c:v>Belgium</c:v>
                </c:pt>
                <c:pt idx="1">
                  <c:v>Bulgaria</c:v>
                </c:pt>
                <c:pt idx="2">
                  <c:v>Czech Republic</c:v>
                </c:pt>
                <c:pt idx="3">
                  <c:v>Denmark</c:v>
                </c:pt>
                <c:pt idx="4">
                  <c:v>Germany (until 1990 former territory of the FRG)</c:v>
                </c:pt>
                <c:pt idx="5">
                  <c:v>Estonia</c:v>
                </c:pt>
                <c:pt idx="6">
                  <c:v>Greece</c:v>
                </c:pt>
                <c:pt idx="7">
                  <c:v>Spain</c:v>
                </c:pt>
                <c:pt idx="8">
                  <c:v>France</c:v>
                </c:pt>
                <c:pt idx="9">
                  <c:v>Croatia</c:v>
                </c:pt>
                <c:pt idx="10">
                  <c:v>Cyprus</c:v>
                </c:pt>
                <c:pt idx="11">
                  <c:v>Latvia</c:v>
                </c:pt>
                <c:pt idx="12">
                  <c:v>Lithuania</c:v>
                </c:pt>
                <c:pt idx="13">
                  <c:v>Luxembourg</c:v>
                </c:pt>
                <c:pt idx="14">
                  <c:v>Hungary</c:v>
                </c:pt>
                <c:pt idx="15">
                  <c:v>Netherlands</c:v>
                </c:pt>
                <c:pt idx="16">
                  <c:v>Austria</c:v>
                </c:pt>
                <c:pt idx="17">
                  <c:v>Poland</c:v>
                </c:pt>
                <c:pt idx="18">
                  <c:v>Portugal</c:v>
                </c:pt>
                <c:pt idx="19">
                  <c:v>Romania</c:v>
                </c:pt>
                <c:pt idx="20">
                  <c:v>Slovenia</c:v>
                </c:pt>
                <c:pt idx="21">
                  <c:v>Slovakia</c:v>
                </c:pt>
                <c:pt idx="22">
                  <c:v>Finland</c:v>
                </c:pt>
                <c:pt idx="23">
                  <c:v>Sweden</c:v>
                </c:pt>
                <c:pt idx="24">
                  <c:v>Iceland</c:v>
                </c:pt>
                <c:pt idx="25">
                  <c:v>Norway</c:v>
                </c:pt>
                <c:pt idx="26">
                  <c:v>Switzerland</c:v>
                </c:pt>
                <c:pt idx="27">
                  <c:v>Canada</c:v>
                </c:pt>
                <c:pt idx="28">
                  <c:v>United States</c:v>
                </c:pt>
                <c:pt idx="29">
                  <c:v>Japan</c:v>
                </c:pt>
                <c:pt idx="30">
                  <c:v>South Korea</c:v>
                </c:pt>
                <c:pt idx="31">
                  <c:v>Australia</c:v>
                </c:pt>
                <c:pt idx="32">
                  <c:v>New Zealand</c:v>
                </c:pt>
              </c:strCache>
            </c:strRef>
          </c:cat>
          <c:val>
            <c:numRef>
              <c:f>Data!$W$54:$W$86</c:f>
              <c:numCache>
                <c:formatCode>0</c:formatCode>
                <c:ptCount val="33"/>
                <c:pt idx="0">
                  <c:v>2775.58</c:v>
                </c:pt>
                <c:pt idx="1">
                  <c:v>0</c:v>
                </c:pt>
                <c:pt idx="2">
                  <c:v>904.45999999999947</c:v>
                </c:pt>
                <c:pt idx="3">
                  <c:v>3967.84</c:v>
                </c:pt>
                <c:pt idx="4">
                  <c:v>2739.38</c:v>
                </c:pt>
                <c:pt idx="5">
                  <c:v>607.66</c:v>
                </c:pt>
                <c:pt idx="6">
                  <c:v>1081.8399999999999</c:v>
                </c:pt>
                <c:pt idx="7">
                  <c:v>1443.28</c:v>
                </c:pt>
                <c:pt idx="8">
                  <c:v>2700.2599999999998</c:v>
                </c:pt>
                <c:pt idx="9">
                  <c:v>572.08000000000004</c:v>
                </c:pt>
                <c:pt idx="10">
                  <c:v>693.64</c:v>
                </c:pt>
                <c:pt idx="11">
                  <c:v>0</c:v>
                </c:pt>
                <c:pt idx="12">
                  <c:v>468.37</c:v>
                </c:pt>
                <c:pt idx="13">
                  <c:v>4569.0600000000004</c:v>
                </c:pt>
                <c:pt idx="14">
                  <c:v>466.86</c:v>
                </c:pt>
                <c:pt idx="15">
                  <c:v>3616.2</c:v>
                </c:pt>
                <c:pt idx="16">
                  <c:v>2934.05</c:v>
                </c:pt>
                <c:pt idx="17">
                  <c:v>438.83</c:v>
                </c:pt>
                <c:pt idx="18">
                  <c:v>0</c:v>
                </c:pt>
                <c:pt idx="19">
                  <c:v>285.75</c:v>
                </c:pt>
                <c:pt idx="20">
                  <c:v>0</c:v>
                </c:pt>
                <c:pt idx="21">
                  <c:v>0</c:v>
                </c:pt>
                <c:pt idx="22">
                  <c:v>2306.3500000000022</c:v>
                </c:pt>
                <c:pt idx="23">
                  <c:v>3166.55</c:v>
                </c:pt>
                <c:pt idx="24">
                  <c:v>2408.1</c:v>
                </c:pt>
                <c:pt idx="25">
                  <c:v>5995.96</c:v>
                </c:pt>
                <c:pt idx="26">
                  <c:v>4643.83</c:v>
                </c:pt>
                <c:pt idx="27">
                  <c:v>0</c:v>
                </c:pt>
                <c:pt idx="28">
                  <c:v>3172.48</c:v>
                </c:pt>
                <c:pt idx="29">
                  <c:v>0</c:v>
                </c:pt>
                <c:pt idx="30">
                  <c:v>715.26</c:v>
                </c:pt>
                <c:pt idx="31">
                  <c:v>0</c:v>
                </c:pt>
                <c:pt idx="32">
                  <c:v>0</c:v>
                </c:pt>
              </c:numCache>
            </c:numRef>
          </c:val>
        </c:ser>
        <c:axId val="75910528"/>
        <c:axId val="75932800"/>
      </c:barChart>
      <c:catAx>
        <c:axId val="75910528"/>
        <c:scaling>
          <c:orientation val="minMax"/>
        </c:scaling>
        <c:axPos val="b"/>
        <c:tickLblPos val="nextTo"/>
        <c:crossAx val="75932800"/>
        <c:crosses val="autoZero"/>
        <c:auto val="1"/>
        <c:lblAlgn val="ctr"/>
        <c:lblOffset val="100"/>
      </c:catAx>
      <c:valAx>
        <c:axId val="75932800"/>
        <c:scaling>
          <c:orientation val="minMax"/>
        </c:scaling>
        <c:axPos val="l"/>
        <c:majorGridlines/>
        <c:numFmt formatCode="0" sourceLinked="1"/>
        <c:tickLblPos val="nextTo"/>
        <c:crossAx val="75910528"/>
        <c:crosses val="autoZero"/>
        <c:crossBetween val="between"/>
      </c:valAx>
    </c:plotArea>
    <c:legend>
      <c:legendPos val="b"/>
      <c:layout/>
    </c:legend>
    <c:plotVisOnly val="1"/>
  </c:chart>
  <c:txPr>
    <a:bodyPr/>
    <a:lstStyle/>
    <a:p>
      <a:pPr>
        <a:defRPr>
          <a:latin typeface="Garamond" pitchFamily="18" charset="0"/>
        </a:defRPr>
      </a:pPr>
      <a:endParaRPr lang="es-E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D73D467-BB91-490C-8706-D5C8CAF365FF}" type="datetimeFigureOut">
              <a:rPr lang="es-ES" smtClean="0"/>
              <a:pPr/>
              <a:t>16/10/2015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52B42E-F040-4E76-BE3C-26D868742D99}"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D73D467-BB91-490C-8706-D5C8CAF365FF}" type="datetimeFigureOut">
              <a:rPr lang="es-ES" smtClean="0"/>
              <a:pPr/>
              <a:t>16/10/2015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52B42E-F040-4E76-BE3C-26D868742D9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D73D467-BB91-490C-8706-D5C8CAF365FF}" type="datetimeFigureOut">
              <a:rPr lang="es-ES" smtClean="0"/>
              <a:pPr/>
              <a:t>16/10/2015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52B42E-F040-4E76-BE3C-26D868742D99}"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D73D467-BB91-490C-8706-D5C8CAF365FF}" type="datetimeFigureOut">
              <a:rPr lang="es-ES" smtClean="0"/>
              <a:pPr/>
              <a:t>16/10/2015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52B42E-F040-4E76-BE3C-26D868742D9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D73D467-BB91-490C-8706-D5C8CAF365FF}" type="datetimeFigureOut">
              <a:rPr lang="es-ES" smtClean="0"/>
              <a:pPr/>
              <a:t>16/10/2015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52B42E-F040-4E76-BE3C-26D868742D99}"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D73D467-BB91-490C-8706-D5C8CAF365FF}" type="datetimeFigureOut">
              <a:rPr lang="es-ES" smtClean="0"/>
              <a:pPr/>
              <a:t>16/10/2015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452B42E-F040-4E76-BE3C-26D868742D9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D73D467-BB91-490C-8706-D5C8CAF365FF}" type="datetimeFigureOut">
              <a:rPr lang="es-ES" smtClean="0"/>
              <a:pPr/>
              <a:t>16/10/2015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452B42E-F040-4E76-BE3C-26D868742D9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D73D467-BB91-490C-8706-D5C8CAF365FF}" type="datetimeFigureOut">
              <a:rPr lang="es-ES" smtClean="0"/>
              <a:pPr/>
              <a:t>16/10/2015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452B42E-F040-4E76-BE3C-26D868742D9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D73D467-BB91-490C-8706-D5C8CAF365FF}" type="datetimeFigureOut">
              <a:rPr lang="es-ES" smtClean="0"/>
              <a:pPr/>
              <a:t>16/10/2015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452B42E-F040-4E76-BE3C-26D868742D9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D73D467-BB91-490C-8706-D5C8CAF365FF}" type="datetimeFigureOut">
              <a:rPr lang="es-ES" smtClean="0"/>
              <a:pPr/>
              <a:t>16/10/2015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452B42E-F040-4E76-BE3C-26D868742D9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D73D467-BB91-490C-8706-D5C8CAF365FF}" type="datetimeFigureOut">
              <a:rPr lang="es-ES" smtClean="0"/>
              <a:pPr/>
              <a:t>16/10/2015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452B42E-F040-4E76-BE3C-26D868742D99}"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3D467-BB91-490C-8706-D5C8CAF365FF}" type="datetimeFigureOut">
              <a:rPr lang="es-ES" smtClean="0"/>
              <a:pPr/>
              <a:t>16/10/2015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2B42E-F040-4E76-BE3C-26D868742D99}"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uria.badenes@ief.minhap.es"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7" name="6 CuadroTexto"/>
          <p:cNvSpPr txBox="1"/>
          <p:nvPr/>
        </p:nvSpPr>
        <p:spPr>
          <a:xfrm>
            <a:off x="785786" y="1571612"/>
            <a:ext cx="7715304" cy="3416320"/>
          </a:xfrm>
          <a:prstGeom prst="rect">
            <a:avLst/>
          </a:prstGeom>
          <a:noFill/>
        </p:spPr>
        <p:txBody>
          <a:bodyPr wrap="square" rtlCol="0">
            <a:spAutoFit/>
          </a:bodyPr>
          <a:lstStyle/>
          <a:p>
            <a:pPr algn="ctr"/>
            <a:r>
              <a:rPr lang="es-ES" sz="2400" b="1" dirty="0" smtClean="0">
                <a:latin typeface="Garamond" pitchFamily="18" charset="0"/>
              </a:rPr>
              <a:t>EVALUACIÓN DE EFICIENCIA</a:t>
            </a:r>
          </a:p>
          <a:p>
            <a:pPr algn="ctr"/>
            <a:r>
              <a:rPr lang="es-ES" sz="2400" b="1" dirty="0" smtClean="0">
                <a:latin typeface="Garamond" pitchFamily="18" charset="0"/>
              </a:rPr>
              <a:t>Medición de la eficiencia en el ámbito sanitario</a:t>
            </a:r>
          </a:p>
          <a:p>
            <a:pPr algn="ctr"/>
            <a:endParaRPr lang="es-ES" sz="2400" b="1" dirty="0" smtClean="0">
              <a:latin typeface="Garamond" pitchFamily="18" charset="0"/>
            </a:endParaRPr>
          </a:p>
          <a:p>
            <a:pPr algn="ctr"/>
            <a:r>
              <a:rPr lang="es-ES" dirty="0" smtClean="0">
                <a:latin typeface="Garamond" pitchFamily="18" charset="0"/>
              </a:rPr>
              <a:t>Nuria Badenes Plá</a:t>
            </a:r>
          </a:p>
          <a:p>
            <a:pPr algn="ctr"/>
            <a:r>
              <a:rPr lang="es-ES" i="1" dirty="0" smtClean="0">
                <a:latin typeface="Garamond" pitchFamily="18" charset="0"/>
              </a:rPr>
              <a:t>Instituto de Estudios Fiscales</a:t>
            </a:r>
          </a:p>
          <a:p>
            <a:pPr algn="ctr"/>
            <a:r>
              <a:rPr lang="es-ES" i="1" dirty="0" smtClean="0">
                <a:latin typeface="Garamond" pitchFamily="18" charset="0"/>
              </a:rPr>
              <a:t>Madrid, España</a:t>
            </a:r>
            <a:endParaRPr lang="es-ES" i="1" dirty="0">
              <a:latin typeface="Garamond" pitchFamily="18" charset="0"/>
            </a:endParaRPr>
          </a:p>
          <a:p>
            <a:pPr algn="ctr"/>
            <a:r>
              <a:rPr lang="es-ES" dirty="0" smtClean="0">
                <a:latin typeface="Garamond" pitchFamily="18" charset="0"/>
                <a:hlinkClick r:id="rId3"/>
              </a:rPr>
              <a:t>nuria.badenes@ief.minhap.es</a:t>
            </a:r>
            <a:endParaRPr lang="es-ES" dirty="0" smtClean="0">
              <a:latin typeface="Garamond" pitchFamily="18" charset="0"/>
            </a:endParaRPr>
          </a:p>
          <a:p>
            <a:pPr algn="ctr"/>
            <a:endParaRPr lang="es-ES" dirty="0" smtClean="0">
              <a:latin typeface="Garamond" pitchFamily="18" charset="0"/>
            </a:endParaRPr>
          </a:p>
          <a:p>
            <a:pPr algn="ctr"/>
            <a:endParaRPr lang="es-ES" b="1" dirty="0">
              <a:latin typeface="Garamond" pitchFamily="18" charset="0"/>
            </a:endParaRPr>
          </a:p>
          <a:p>
            <a:pPr algn="ctr"/>
            <a:r>
              <a:rPr lang="es-ES" dirty="0" smtClean="0">
                <a:latin typeface="Garamond" pitchFamily="18" charset="0"/>
              </a:rPr>
              <a:t>Montevideo, Uruguay</a:t>
            </a:r>
          </a:p>
          <a:p>
            <a:pPr algn="ctr"/>
            <a:r>
              <a:rPr lang="es-ES" dirty="0" smtClean="0">
                <a:latin typeface="Garamond" pitchFamily="18" charset="0"/>
              </a:rPr>
              <a:t>19 a 23 de Octubre de 2015</a:t>
            </a:r>
            <a:endParaRPr lang="es-ES" dirty="0">
              <a:latin typeface="Garamon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357158" y="357166"/>
            <a:ext cx="8286808" cy="6186309"/>
          </a:xfrm>
          <a:prstGeom prst="rect">
            <a:avLst/>
          </a:prstGeom>
          <a:noFill/>
        </p:spPr>
        <p:txBody>
          <a:bodyPr wrap="square" rtlCol="0">
            <a:spAutoFit/>
          </a:bodyPr>
          <a:lstStyle/>
          <a:p>
            <a:pPr algn="just"/>
            <a:r>
              <a:rPr lang="es-ES" b="1" dirty="0" smtClean="0">
                <a:latin typeface="Garamond" pitchFamily="18" charset="0"/>
              </a:rPr>
              <a:t>Output medido como actividad sanitaria:</a:t>
            </a:r>
          </a:p>
          <a:p>
            <a:pPr algn="just"/>
            <a:endParaRPr lang="es-ES" b="1" dirty="0" smtClean="0">
              <a:latin typeface="Garamond" pitchFamily="18" charset="0"/>
            </a:endParaRPr>
          </a:p>
          <a:p>
            <a:pPr algn="just">
              <a:buFont typeface="Arial" pitchFamily="34" charset="0"/>
              <a:buChar char="•"/>
            </a:pPr>
            <a:r>
              <a:rPr lang="es-ES" dirty="0" smtClean="0">
                <a:latin typeface="Garamond" pitchFamily="18" charset="0"/>
              </a:rPr>
              <a:t> En la práctica la medición de resultados se basa en la medición de actividades:</a:t>
            </a:r>
          </a:p>
          <a:p>
            <a:pPr algn="just"/>
            <a:r>
              <a:rPr lang="es-ES" dirty="0" smtClean="0">
                <a:latin typeface="Garamond" pitchFamily="18" charset="0"/>
              </a:rPr>
              <a:t>	- número de pacientes tratados</a:t>
            </a:r>
          </a:p>
          <a:p>
            <a:pPr algn="just"/>
            <a:r>
              <a:rPr lang="es-ES" dirty="0" smtClean="0">
                <a:latin typeface="Garamond" pitchFamily="18" charset="0"/>
              </a:rPr>
              <a:t>	- operaciones realizadas</a:t>
            </a:r>
          </a:p>
          <a:p>
            <a:pPr algn="just"/>
            <a:r>
              <a:rPr lang="es-ES" dirty="0" smtClean="0">
                <a:latin typeface="Garamond" pitchFamily="18" charset="0"/>
              </a:rPr>
              <a:t>	- número de pacientes vistos en consulta</a:t>
            </a:r>
          </a:p>
          <a:p>
            <a:pPr algn="just"/>
            <a:endParaRPr lang="es-ES" dirty="0" smtClean="0">
              <a:latin typeface="Garamond" pitchFamily="18" charset="0"/>
            </a:endParaRPr>
          </a:p>
          <a:p>
            <a:pPr algn="just">
              <a:buFont typeface="Arial" pitchFamily="34" charset="0"/>
              <a:buChar char="•"/>
            </a:pPr>
            <a:r>
              <a:rPr lang="es-ES" dirty="0" smtClean="0">
                <a:latin typeface="Garamond" pitchFamily="18" charset="0"/>
              </a:rPr>
              <a:t> Estas medidas son inadecuadas en cuanto que no captan la calidad ni la efectividad de las actuaciones, pero en muchas ocasiones no hay alternativa.</a:t>
            </a:r>
          </a:p>
          <a:p>
            <a:pPr algn="just"/>
            <a:endParaRPr lang="es-ES" dirty="0" smtClean="0">
              <a:latin typeface="Garamond" pitchFamily="18" charset="0"/>
            </a:endParaRPr>
          </a:p>
          <a:p>
            <a:pPr algn="just">
              <a:buFont typeface="Arial" pitchFamily="34" charset="0"/>
              <a:buChar char="•"/>
            </a:pPr>
            <a:r>
              <a:rPr lang="es-ES" dirty="0" smtClean="0">
                <a:latin typeface="Garamond" pitchFamily="18" charset="0"/>
              </a:rPr>
              <a:t> Confiar en el recuento de actividades es una buena opción si existe evidencia de que tales actividades en términos medios, mejoran la salud. </a:t>
            </a:r>
          </a:p>
          <a:p>
            <a:pPr algn="just">
              <a:buFont typeface="Arial" pitchFamily="34" charset="0"/>
              <a:buChar char="•"/>
            </a:pPr>
            <a:r>
              <a:rPr lang="es-ES" dirty="0" smtClean="0">
                <a:latin typeface="Garamond" pitchFamily="18" charset="0"/>
              </a:rPr>
              <a:t> Utilizarlas como medida de eficiencia implica asumir que o hay diferencia en la organizaciones en cuanto a la efectividad con la que implementan el procedimiento</a:t>
            </a:r>
          </a:p>
          <a:p>
            <a:pPr algn="just">
              <a:buFont typeface="Arial" pitchFamily="34" charset="0"/>
              <a:buChar char="•"/>
            </a:pPr>
            <a:r>
              <a:rPr lang="es-ES" dirty="0" smtClean="0">
                <a:latin typeface="Garamond" pitchFamily="18" charset="0"/>
              </a:rPr>
              <a:t> Dos precauciones con los indicadores de actividad:</a:t>
            </a:r>
          </a:p>
          <a:p>
            <a:pPr lvl="1" algn="just">
              <a:buFontTx/>
              <a:buChar char="-"/>
            </a:pPr>
            <a:r>
              <a:rPr lang="es-ES" dirty="0" smtClean="0">
                <a:latin typeface="Garamond" pitchFamily="18" charset="0"/>
              </a:rPr>
              <a:t> A igualdad de todo lo demás, la unidad con más actividad, resultará más eficiente (y puede ocurrir que se desarrollen protocolos médicos menos farragosos y más eficientes con menos actividades)</a:t>
            </a:r>
          </a:p>
          <a:p>
            <a:pPr lvl="1" algn="just">
              <a:buFontTx/>
              <a:buChar char="-"/>
            </a:pPr>
            <a:r>
              <a:rPr lang="es-ES" dirty="0" smtClean="0">
                <a:latin typeface="Garamond" pitchFamily="18" charset="0"/>
              </a:rPr>
              <a:t> La efectividad o la calidad de un proceso no queda reflejado en un recuento de actividades (</a:t>
            </a:r>
            <a:r>
              <a:rPr lang="es-ES" dirty="0" err="1" smtClean="0">
                <a:latin typeface="Garamond" pitchFamily="18" charset="0"/>
              </a:rPr>
              <a:t>Ej</a:t>
            </a:r>
            <a:r>
              <a:rPr lang="es-ES" dirty="0" smtClean="0">
                <a:latin typeface="Garamond" pitchFamily="18" charset="0"/>
              </a:rPr>
              <a:t>: número de operaciones sin saber complicaciones o muertes posteriores)</a:t>
            </a:r>
          </a:p>
          <a:p>
            <a:pPr algn="just"/>
            <a:endParaRPr lang="es-ES" b="1" dirty="0">
              <a:latin typeface="Garamond"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5" name="4 CuadroTexto"/>
          <p:cNvSpPr txBox="1"/>
          <p:nvPr/>
        </p:nvSpPr>
        <p:spPr>
          <a:xfrm>
            <a:off x="214282" y="285728"/>
            <a:ext cx="8715436" cy="6186309"/>
          </a:xfrm>
          <a:prstGeom prst="rect">
            <a:avLst/>
          </a:prstGeom>
          <a:noFill/>
        </p:spPr>
        <p:txBody>
          <a:bodyPr wrap="square" rtlCol="0">
            <a:spAutoFit/>
          </a:bodyPr>
          <a:lstStyle/>
          <a:p>
            <a:pPr algn="just"/>
            <a:r>
              <a:rPr lang="es-ES" b="1" dirty="0" smtClean="0">
                <a:latin typeface="Garamond" pitchFamily="18" charset="0"/>
              </a:rPr>
              <a:t>Valoración de los outputs sanitarios</a:t>
            </a:r>
          </a:p>
          <a:p>
            <a:pPr algn="just"/>
            <a:endParaRPr lang="es-ES" dirty="0" smtClean="0">
              <a:latin typeface="Garamond" pitchFamily="18" charset="0"/>
            </a:endParaRPr>
          </a:p>
          <a:p>
            <a:pPr algn="just"/>
            <a:r>
              <a:rPr lang="es-ES" dirty="0" smtClean="0">
                <a:latin typeface="Garamond" pitchFamily="18" charset="0"/>
              </a:rPr>
              <a:t>Medir los outputs de una organización sanitaria sería muy difícil incluso si se tratase de un único producto y de carácter homogéneo (extirpación de apéndice). Pero la realidad es mucho más heterogénea y plural.</a:t>
            </a:r>
          </a:p>
          <a:p>
            <a:pPr algn="just"/>
            <a:endParaRPr lang="es-ES" dirty="0" smtClean="0">
              <a:latin typeface="Garamond" pitchFamily="18" charset="0"/>
            </a:endParaRPr>
          </a:p>
          <a:p>
            <a:pPr algn="just"/>
            <a:r>
              <a:rPr lang="es-ES" dirty="0" smtClean="0">
                <a:latin typeface="Garamond" pitchFamily="18" charset="0"/>
              </a:rPr>
              <a:t>Además, ¿cómo comparar el resultado de distintas actuaciones en salud? Tratamiento de un tumor cerebral o una rotura de fémur. El uso de medidas genéricas de salud ayuda, pero hay situaciones imposibles.</a:t>
            </a:r>
          </a:p>
          <a:p>
            <a:pPr algn="just"/>
            <a:endParaRPr lang="es-ES" dirty="0" smtClean="0">
              <a:latin typeface="Garamond" pitchFamily="18" charset="0"/>
            </a:endParaRPr>
          </a:p>
          <a:p>
            <a:pPr algn="just"/>
            <a:r>
              <a:rPr lang="es-ES" dirty="0" smtClean="0">
                <a:latin typeface="Garamond" pitchFamily="18" charset="0"/>
              </a:rPr>
              <a:t>La valoración del output sanitario es muy subjetiva y algunos pacientes consideran exclusivamente el valor añadido en su estado de salud, mientras otros valoran además (o solamente) dignidad y respeto en el trato, dolor, comodidades hospitalarias, capacidad de decisión, etc.</a:t>
            </a:r>
          </a:p>
          <a:p>
            <a:pPr algn="just"/>
            <a:endParaRPr lang="es-ES" dirty="0" smtClean="0">
              <a:latin typeface="Garamond" pitchFamily="18" charset="0"/>
            </a:endParaRPr>
          </a:p>
          <a:p>
            <a:pPr algn="just"/>
            <a:r>
              <a:rPr lang="es-ES" dirty="0" smtClean="0">
                <a:latin typeface="Garamond" pitchFamily="18" charset="0"/>
              </a:rPr>
              <a:t>En ausencia de precios de mercado, esto es más complicado todavía, por lo que hay que decidir los elementos que valorar (si bien este papel compete a los políticos, no tanto a los investigadores y analistas). Por ello, es necesario establecer los objetivos que se persiguen en el ámbito sanitario antes de emprender la evaluación de eficiencia. </a:t>
            </a:r>
          </a:p>
          <a:p>
            <a:pPr algn="just"/>
            <a:endParaRPr lang="es-ES" dirty="0" smtClean="0">
              <a:latin typeface="Garamond" pitchFamily="18" charset="0"/>
            </a:endParaRPr>
          </a:p>
          <a:p>
            <a:endParaRPr lang="es-ES" dirty="0" smtClean="0">
              <a:latin typeface="Garamond" pitchFamily="18" charset="0"/>
            </a:endParaRPr>
          </a:p>
          <a:p>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500034" y="357166"/>
            <a:ext cx="8215370" cy="5632311"/>
          </a:xfrm>
          <a:prstGeom prst="rect">
            <a:avLst/>
          </a:prstGeom>
          <a:noFill/>
        </p:spPr>
        <p:txBody>
          <a:bodyPr wrap="square" rtlCol="0">
            <a:spAutoFit/>
          </a:bodyPr>
          <a:lstStyle/>
          <a:p>
            <a:r>
              <a:rPr lang="es-ES" b="1" dirty="0" smtClean="0">
                <a:latin typeface="Garamond" pitchFamily="18" charset="0"/>
              </a:rPr>
              <a:t>Ponderación por pesos</a:t>
            </a:r>
          </a:p>
          <a:p>
            <a:pPr algn="just"/>
            <a:endParaRPr lang="es-ES" dirty="0" smtClean="0">
              <a:latin typeface="Garamond" pitchFamily="18" charset="0"/>
            </a:endParaRPr>
          </a:p>
          <a:p>
            <a:pPr algn="just"/>
            <a:r>
              <a:rPr lang="es-ES" dirty="0" smtClean="0">
                <a:latin typeface="Garamond" pitchFamily="18" charset="0"/>
              </a:rPr>
              <a:t>En relación con los índices de eficiencia, y si el análisis se utiliza con fines regulatorios,  ¿es legítimo para el decisor político establecer un conjunto de objetivos comunes para todas las organizaciones?</a:t>
            </a:r>
          </a:p>
          <a:p>
            <a:pPr algn="just"/>
            <a:r>
              <a:rPr lang="es-ES" dirty="0" smtClean="0">
                <a:latin typeface="Garamond" pitchFamily="18" charset="0"/>
              </a:rPr>
              <a:t>Y si es así, ¿se puede adoptar un mismo conjunto de pesos para todos?</a:t>
            </a:r>
          </a:p>
          <a:p>
            <a:pPr algn="just"/>
            <a:r>
              <a:rPr lang="es-ES" dirty="0" smtClean="0">
                <a:latin typeface="Garamond" pitchFamily="18" charset="0"/>
              </a:rPr>
              <a:t>Y si es así, ¿cómo deben escogerse los pesos?, y si no, ¿cómo variar los pesos y quién los establece?</a:t>
            </a:r>
          </a:p>
          <a:p>
            <a:pPr algn="just"/>
            <a:r>
              <a:rPr lang="es-ES" dirty="0" smtClean="0">
                <a:latin typeface="Garamond" pitchFamily="18" charset="0"/>
              </a:rPr>
              <a:t>Las organizaciones pueden ordenarse por nivel de eficiencia solamente si el decisor político puede establecer de forma legítima:</a:t>
            </a:r>
          </a:p>
          <a:p>
            <a:pPr algn="just"/>
            <a:r>
              <a:rPr lang="es-ES" dirty="0" smtClean="0">
                <a:latin typeface="Garamond" pitchFamily="18" charset="0"/>
              </a:rPr>
              <a:t>	- conjunto de objetivos</a:t>
            </a:r>
          </a:p>
          <a:p>
            <a:pPr algn="just"/>
            <a:r>
              <a:rPr lang="es-ES" dirty="0" smtClean="0">
                <a:latin typeface="Garamond" pitchFamily="18" charset="0"/>
              </a:rPr>
              <a:t>	- vinculación de pesos a los objetivos</a:t>
            </a:r>
          </a:p>
          <a:p>
            <a:pPr algn="just"/>
            <a:endParaRPr lang="es-ES" dirty="0" smtClean="0">
              <a:latin typeface="Garamond" pitchFamily="18" charset="0"/>
            </a:endParaRPr>
          </a:p>
          <a:p>
            <a:pPr algn="just"/>
            <a:r>
              <a:rPr lang="es-ES" dirty="0" smtClean="0">
                <a:latin typeface="Garamond" pitchFamily="18" charset="0"/>
              </a:rPr>
              <a:t>En análisis DEA las ponderaciones de los outputs son resultado de un análisis de optimización matemática, no de la elección de un decisor político.</a:t>
            </a:r>
          </a:p>
          <a:p>
            <a:pPr algn="just"/>
            <a:endParaRPr lang="es-ES" dirty="0" smtClean="0">
              <a:latin typeface="Garamond" pitchFamily="18" charset="0"/>
            </a:endParaRPr>
          </a:p>
          <a:p>
            <a:pPr algn="just"/>
            <a:endParaRPr lang="es-ES" dirty="0" smtClean="0">
              <a:latin typeface="Garamond" pitchFamily="18" charset="0"/>
            </a:endParaRPr>
          </a:p>
          <a:p>
            <a:pPr algn="just"/>
            <a:endParaRPr lang="es-ES" dirty="0" smtClean="0">
              <a:latin typeface="Garamond" pitchFamily="18" charset="0"/>
            </a:endParaRPr>
          </a:p>
          <a:p>
            <a:endParaRPr lang="es-ES" dirty="0" smtClean="0">
              <a:latin typeface="Garamond" pitchFamily="18" charset="0"/>
            </a:endParaRPr>
          </a:p>
          <a:p>
            <a:endParaRPr lang="es-ES" dirty="0">
              <a:latin typeface="Garamond"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357158" y="357166"/>
            <a:ext cx="8572560" cy="4801314"/>
          </a:xfrm>
          <a:prstGeom prst="rect">
            <a:avLst/>
          </a:prstGeom>
          <a:noFill/>
        </p:spPr>
        <p:txBody>
          <a:bodyPr wrap="square" rtlCol="0">
            <a:spAutoFit/>
          </a:bodyPr>
          <a:lstStyle/>
          <a:p>
            <a:r>
              <a:rPr lang="es-ES" b="1" dirty="0" smtClean="0">
                <a:latin typeface="Garamond" pitchFamily="18" charset="0"/>
              </a:rPr>
              <a:t>Especificación de los inputs:</a:t>
            </a:r>
          </a:p>
          <a:p>
            <a:endParaRPr lang="es-ES" b="1" dirty="0" smtClean="0">
              <a:latin typeface="Garamond" pitchFamily="18" charset="0"/>
            </a:endParaRPr>
          </a:p>
          <a:p>
            <a:r>
              <a:rPr lang="es-ES" dirty="0" smtClean="0">
                <a:latin typeface="Garamond" pitchFamily="18" charset="0"/>
              </a:rPr>
              <a:t>El lado de los inputs (inputs físicos o medidas de coste) es menos problemático que el de los outputs, aun así, no está exento de dificultades.</a:t>
            </a:r>
          </a:p>
          <a:p>
            <a:endParaRPr lang="es-ES" dirty="0" smtClean="0">
              <a:latin typeface="Garamond" pitchFamily="18" charset="0"/>
            </a:endParaRPr>
          </a:p>
          <a:p>
            <a:pPr>
              <a:buFontTx/>
              <a:buChar char="-"/>
            </a:pPr>
            <a:r>
              <a:rPr lang="es-ES" dirty="0" smtClean="0">
                <a:latin typeface="Garamond" pitchFamily="18" charset="0"/>
              </a:rPr>
              <a:t> Decisión fundamental: nivel de desagregación de los inputs. En el extremo, tomar una única medida de inputs, lo que equivale a una función de costes. Esto equivale a asumir que no hay ineficiencia debida a precios, y si de verdad la hubiera, la medida de ineficiencia estaría infravalorada.</a:t>
            </a:r>
          </a:p>
          <a:p>
            <a:pPr>
              <a:buFontTx/>
              <a:buChar char="-"/>
            </a:pPr>
            <a:r>
              <a:rPr lang="es-ES" dirty="0" smtClean="0">
                <a:latin typeface="Garamond" pitchFamily="18" charset="0"/>
              </a:rPr>
              <a:t> Asumir un único input implica la adopción de una perspectiva de largo plazo, en la que se cuenta con una combinación de trabajo y capital óptima.</a:t>
            </a:r>
          </a:p>
          <a:p>
            <a:pPr>
              <a:buFontTx/>
              <a:buChar char="-"/>
            </a:pPr>
            <a:r>
              <a:rPr lang="es-ES" dirty="0" smtClean="0">
                <a:latin typeface="Garamond" pitchFamily="18" charset="0"/>
              </a:rPr>
              <a:t> Es importante adoptar también perspectivas de corto plazo en los que la elección de la combinación de inputs están fuera del control de la organización. En ese caso se precisa al menos un input relacionado con el trabajo y otro con el capital.</a:t>
            </a:r>
          </a:p>
          <a:p>
            <a:endParaRPr lang="es-ES" dirty="0" smtClean="0">
              <a:latin typeface="Garamond" pitchFamily="18" charset="0"/>
            </a:endParaRPr>
          </a:p>
          <a:p>
            <a:pPr algn="just"/>
            <a:endParaRPr lang="es-ES" dirty="0" smtClean="0">
              <a:latin typeface="Garamond" pitchFamily="18" charset="0"/>
            </a:endParaRPr>
          </a:p>
          <a:p>
            <a:pPr algn="just"/>
            <a:endParaRPr lang="es-ES" dirty="0">
              <a:latin typeface="Garamond"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5" name="4 CuadroTexto"/>
          <p:cNvSpPr txBox="1"/>
          <p:nvPr/>
        </p:nvSpPr>
        <p:spPr>
          <a:xfrm>
            <a:off x="357158" y="357166"/>
            <a:ext cx="8215370" cy="5632311"/>
          </a:xfrm>
          <a:prstGeom prst="rect">
            <a:avLst/>
          </a:prstGeom>
          <a:noFill/>
        </p:spPr>
        <p:txBody>
          <a:bodyPr wrap="square" rtlCol="0">
            <a:spAutoFit/>
          </a:bodyPr>
          <a:lstStyle/>
          <a:p>
            <a:r>
              <a:rPr lang="es-ES" b="1" dirty="0" smtClean="0">
                <a:latin typeface="Garamond" pitchFamily="18" charset="0"/>
              </a:rPr>
              <a:t>Inputs laborales:</a:t>
            </a:r>
          </a:p>
          <a:p>
            <a:endParaRPr lang="es-ES" b="1" dirty="0" smtClean="0">
              <a:latin typeface="Garamond" pitchFamily="18" charset="0"/>
            </a:endParaRPr>
          </a:p>
          <a:p>
            <a:r>
              <a:rPr lang="es-ES" dirty="0" smtClean="0">
                <a:latin typeface="Garamond" pitchFamily="18" charset="0"/>
              </a:rPr>
              <a:t>- Se pueden medir con precisión, y diferenciar por nivel de formación</a:t>
            </a:r>
          </a:p>
          <a:p>
            <a:pPr>
              <a:buFontTx/>
              <a:buChar char="-"/>
            </a:pPr>
            <a:r>
              <a:rPr lang="es-ES" dirty="0" smtClean="0">
                <a:latin typeface="Garamond" pitchFamily="18" charset="0"/>
              </a:rPr>
              <a:t>Si no existe un interés específico por tipo de capacitación, pueden agregarse en un solo input, ponderando por los niveles salariales relativos. </a:t>
            </a:r>
          </a:p>
          <a:p>
            <a:pPr>
              <a:buFontTx/>
              <a:buChar char="-"/>
            </a:pPr>
            <a:r>
              <a:rPr lang="es-ES" dirty="0" smtClean="0">
                <a:latin typeface="Garamond" pitchFamily="18" charset="0"/>
              </a:rPr>
              <a:t> Si existe posibilidad de modificar el tipo de trabajadores, tiene sentido escoger u modelo de corto plazo y desagregando por tipo de trabajadores</a:t>
            </a:r>
          </a:p>
          <a:p>
            <a:pPr>
              <a:buFontTx/>
              <a:buChar char="-"/>
            </a:pPr>
            <a:r>
              <a:rPr lang="es-ES" dirty="0" smtClean="0">
                <a:latin typeface="Garamond" pitchFamily="18" charset="0"/>
              </a:rPr>
              <a:t>Los inputs pueden incluirse en unidades físicas (número de horas trabajadas) o en términos de coste laboral. Las unidades físicas no captarán los cambios en los salarios de cada organización, lo que es:</a:t>
            </a:r>
          </a:p>
          <a:p>
            <a:pPr lvl="2">
              <a:buFontTx/>
              <a:buChar char="-"/>
            </a:pPr>
            <a:r>
              <a:rPr lang="es-ES" dirty="0" smtClean="0">
                <a:latin typeface="Garamond" pitchFamily="18" charset="0"/>
              </a:rPr>
              <a:t>Deseable si la organización no controla los salarios</a:t>
            </a:r>
          </a:p>
          <a:p>
            <a:pPr lvl="2">
              <a:buFontTx/>
              <a:buChar char="-"/>
            </a:pPr>
            <a:r>
              <a:rPr lang="es-ES" dirty="0" smtClean="0">
                <a:latin typeface="Garamond" pitchFamily="18" charset="0"/>
              </a:rPr>
              <a:t>Indeseable si existe ineficiencia en precios debida a que trabajadores idénticos cobran salaros diferentes</a:t>
            </a:r>
          </a:p>
          <a:p>
            <a:pPr>
              <a:buFontTx/>
              <a:buChar char="-"/>
            </a:pPr>
            <a:r>
              <a:rPr lang="es-ES" dirty="0" smtClean="0">
                <a:latin typeface="Garamond" pitchFamily="18" charset="0"/>
              </a:rPr>
              <a:t> La desagregación de inputs debe realizarse con cuidado cuando se analizan subunidades (distintas especialidades en un hospital pueden estar interrelacionadas).</a:t>
            </a:r>
          </a:p>
          <a:p>
            <a:pPr>
              <a:buFontTx/>
              <a:buChar char="-"/>
            </a:pPr>
            <a:r>
              <a:rPr lang="es-ES" dirty="0" smtClean="0">
                <a:latin typeface="Garamond" pitchFamily="18" charset="0"/>
              </a:rPr>
              <a:t>Otros servicios como la limpieza pueden contratarse de fuera (bienes y servicios comprados) ya que no son un input como en el caso de que sean personal del hospital. Si hay duda en el tratamiento, es mejor tomar una medida combinada de inputs.</a:t>
            </a:r>
          </a:p>
          <a:p>
            <a:pPr lvl="2"/>
            <a:endParaRPr lang="es-ES" dirty="0" smtClean="0">
              <a:latin typeface="Garamond" pitchFamily="18" charset="0"/>
            </a:endParaRPr>
          </a:p>
          <a:p>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214282" y="285728"/>
            <a:ext cx="8501122" cy="5355312"/>
          </a:xfrm>
          <a:prstGeom prst="rect">
            <a:avLst/>
          </a:prstGeom>
          <a:noFill/>
        </p:spPr>
        <p:txBody>
          <a:bodyPr wrap="square" rtlCol="0">
            <a:spAutoFit/>
          </a:bodyPr>
          <a:lstStyle/>
          <a:p>
            <a:r>
              <a:rPr lang="es-ES" b="1" dirty="0" smtClean="0">
                <a:latin typeface="Garamond" pitchFamily="18" charset="0"/>
              </a:rPr>
              <a:t>Inputs de capital:</a:t>
            </a:r>
          </a:p>
          <a:p>
            <a:pPr algn="just"/>
            <a:endParaRPr lang="es-ES" dirty="0" smtClean="0">
              <a:latin typeface="Garamond" pitchFamily="18" charset="0"/>
            </a:endParaRPr>
          </a:p>
          <a:p>
            <a:pPr algn="just"/>
            <a:r>
              <a:rPr lang="es-ES" dirty="0" smtClean="0">
                <a:latin typeface="Garamond" pitchFamily="18" charset="0"/>
              </a:rPr>
              <a:t>La incorporación de los inputs de capital es más problemática por la dificultad de medir el stock de capital, y de atribuirlo a un período determinado.</a:t>
            </a:r>
          </a:p>
          <a:p>
            <a:pPr algn="just"/>
            <a:endParaRPr lang="es-ES" dirty="0" smtClean="0">
              <a:latin typeface="Garamond" pitchFamily="18" charset="0"/>
            </a:endParaRPr>
          </a:p>
          <a:p>
            <a:pPr algn="just"/>
            <a:r>
              <a:rPr lang="es-ES" dirty="0" smtClean="0">
                <a:latin typeface="Garamond" pitchFamily="18" charset="0"/>
              </a:rPr>
              <a:t>Utilizar medidas de depreciación puede llevar a confusión</a:t>
            </a:r>
          </a:p>
          <a:p>
            <a:pPr algn="just"/>
            <a:endParaRPr lang="es-ES" dirty="0" smtClean="0">
              <a:latin typeface="Garamond" pitchFamily="18" charset="0"/>
            </a:endParaRPr>
          </a:p>
          <a:p>
            <a:pPr algn="just"/>
            <a:r>
              <a:rPr lang="es-ES" dirty="0" smtClean="0">
                <a:latin typeface="Garamond" pitchFamily="18" charset="0"/>
              </a:rPr>
              <a:t>Muy frecuentemente se acude a medidas de capital físico como número de camas, espacio…a pesar de que la atención sanitaria invierte en muchas ocasiones en capital no físico que implica esfuerzos en promoción de la salud.</a:t>
            </a:r>
          </a:p>
          <a:p>
            <a:pPr algn="just"/>
            <a:endParaRPr lang="es-ES" dirty="0" smtClean="0">
              <a:latin typeface="Garamond" pitchFamily="18" charset="0"/>
            </a:endParaRPr>
          </a:p>
          <a:p>
            <a:pPr algn="just"/>
            <a:r>
              <a:rPr lang="es-ES" dirty="0" smtClean="0">
                <a:latin typeface="Garamond" pitchFamily="18" charset="0"/>
              </a:rPr>
              <a:t>La inversión realizada en un momento genera beneficios futuros, por lo que en un período se tienen réditos de inversiones pasadas y se compromete capital que rentará en el futuro, por eso es importante conocer el plazo temporal cuya eficiencia se analiza.</a:t>
            </a:r>
          </a:p>
          <a:p>
            <a:pPr algn="just"/>
            <a:r>
              <a:rPr lang="es-ES" dirty="0" smtClean="0">
                <a:latin typeface="Garamond" pitchFamily="18" charset="0"/>
              </a:rPr>
              <a:t>	- En el corto plazo debe asumirse el capital disponible en la organización</a:t>
            </a:r>
          </a:p>
          <a:p>
            <a:pPr algn="just"/>
            <a:r>
              <a:rPr lang="es-ES" dirty="0" smtClean="0">
                <a:latin typeface="Garamond" pitchFamily="18" charset="0"/>
              </a:rPr>
              <a:t>	- En el largo, el capital puede modificarse y es de interés considerar mejoras en 		eficiencia</a:t>
            </a:r>
          </a:p>
          <a:p>
            <a:pPr algn="just"/>
            <a:endParaRPr lang="es-ES" dirty="0" smtClean="0">
              <a:latin typeface="Garamond" pitchFamily="18" charset="0"/>
            </a:endParaRPr>
          </a:p>
          <a:p>
            <a:endParaRPr lang="es-ES" b="1" dirty="0">
              <a:latin typeface="Garamond"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214282" y="142852"/>
            <a:ext cx="8572560" cy="6740307"/>
          </a:xfrm>
          <a:prstGeom prst="rect">
            <a:avLst/>
          </a:prstGeom>
          <a:noFill/>
        </p:spPr>
        <p:txBody>
          <a:bodyPr wrap="square" rtlCol="0">
            <a:spAutoFit/>
          </a:bodyPr>
          <a:lstStyle/>
          <a:p>
            <a:r>
              <a:rPr lang="es-ES" b="1" dirty="0" smtClean="0">
                <a:latin typeface="Garamond" pitchFamily="18" charset="0"/>
              </a:rPr>
              <a:t>Restricciones ambientales</a:t>
            </a:r>
          </a:p>
          <a:p>
            <a:pPr algn="just"/>
            <a:r>
              <a:rPr lang="es-ES" dirty="0" smtClean="0">
                <a:latin typeface="Garamond" pitchFamily="18" charset="0"/>
              </a:rPr>
              <a:t>Existe un conjunto de factores que quedan al margen de la capacidad organizativa de las unidades sanitarias, fuera de su control, pero que pueden afectar a los resultados obtenidos, lo que debería considerarse al medir la eficiencia. Por ejemplo:</a:t>
            </a:r>
          </a:p>
          <a:p>
            <a:pPr algn="just"/>
            <a:endParaRPr lang="es-ES" dirty="0" smtClean="0">
              <a:latin typeface="Garamond" pitchFamily="18" charset="0"/>
            </a:endParaRPr>
          </a:p>
          <a:p>
            <a:pPr algn="just"/>
            <a:r>
              <a:rPr lang="es-ES" dirty="0" smtClean="0">
                <a:latin typeface="Garamond" pitchFamily="18" charset="0"/>
              </a:rPr>
              <a:t>	- Las tasas de mortalidad dependen de la estructura demográfica de la población 	considerada</a:t>
            </a:r>
          </a:p>
          <a:p>
            <a:pPr algn="just"/>
            <a:r>
              <a:rPr lang="es-ES" dirty="0" smtClean="0">
                <a:latin typeface="Garamond" pitchFamily="18" charset="0"/>
              </a:rPr>
              <a:t>	- Los resultados de la cirugía dependen de la severidad de la dolencia</a:t>
            </a:r>
          </a:p>
          <a:p>
            <a:pPr algn="just"/>
            <a:r>
              <a:rPr lang="es-ES" dirty="0" smtClean="0">
                <a:latin typeface="Garamond" pitchFamily="18" charset="0"/>
              </a:rPr>
              <a:t>	- El funcionamiento hospitalario depende de cómo esté organizada la atención 	sanitaria en una comunidad</a:t>
            </a:r>
          </a:p>
          <a:p>
            <a:pPr algn="just"/>
            <a:r>
              <a:rPr lang="es-ES" dirty="0" smtClean="0">
                <a:latin typeface="Garamond" pitchFamily="18" charset="0"/>
              </a:rPr>
              <a:t>	- El funcionamiento del servicio de ambulancias depende de la orografía</a:t>
            </a:r>
          </a:p>
          <a:p>
            <a:pPr algn="just"/>
            <a:endParaRPr lang="es-ES" dirty="0" smtClean="0">
              <a:latin typeface="Garamond" pitchFamily="18" charset="0"/>
            </a:endParaRPr>
          </a:p>
          <a:p>
            <a:pPr algn="just"/>
            <a:r>
              <a:rPr lang="es-ES" dirty="0" smtClean="0">
                <a:latin typeface="Garamond" pitchFamily="18" charset="0"/>
              </a:rPr>
              <a:t>También hay agentes que pueden intervenir como la organización en la familia, los servicios sociales.</a:t>
            </a:r>
          </a:p>
          <a:p>
            <a:pPr algn="just"/>
            <a:r>
              <a:rPr lang="es-ES" dirty="0" smtClean="0">
                <a:latin typeface="Garamond" pitchFamily="18" charset="0"/>
              </a:rPr>
              <a:t>Si tanto los efectos positivos como negativos no son considerados, la eficiencia estará incorrectamente medida. Las fronteras de las organizaciones con factores ambientales en contra se situarán dentro de las de organizaciones sin estos efectos. Hay distintas formas de considerar estos factores:</a:t>
            </a:r>
          </a:p>
          <a:p>
            <a:pPr algn="just"/>
            <a:r>
              <a:rPr lang="es-ES" dirty="0" smtClean="0">
                <a:latin typeface="Garamond" pitchFamily="18" charset="0"/>
              </a:rPr>
              <a:t>	- Restringir la comparación solamente a unidades con el mismo entorno</a:t>
            </a:r>
          </a:p>
          <a:p>
            <a:pPr algn="just"/>
            <a:r>
              <a:rPr lang="es-ES" dirty="0" smtClean="0">
                <a:latin typeface="Garamond" pitchFamily="18" charset="0"/>
              </a:rPr>
              <a:t>	- </a:t>
            </a:r>
            <a:r>
              <a:rPr lang="es-ES" dirty="0" err="1" smtClean="0">
                <a:latin typeface="Garamond" pitchFamily="18" charset="0"/>
              </a:rPr>
              <a:t>Modelizar</a:t>
            </a:r>
            <a:r>
              <a:rPr lang="es-ES" dirty="0" smtClean="0">
                <a:latin typeface="Garamond" pitchFamily="18" charset="0"/>
              </a:rPr>
              <a:t> estos elementos e introducirlos como factores adicionales (DEA)</a:t>
            </a:r>
          </a:p>
          <a:p>
            <a:pPr algn="just"/>
            <a:r>
              <a:rPr lang="es-ES" dirty="0" smtClean="0">
                <a:latin typeface="Garamond" pitchFamily="18" charset="0"/>
              </a:rPr>
              <a:t>		-Considerar eficientes directamente las DMU con desventaja</a:t>
            </a:r>
          </a:p>
          <a:p>
            <a:pPr algn="just"/>
            <a:r>
              <a:rPr lang="es-ES" dirty="0" smtClean="0">
                <a:latin typeface="Garamond" pitchFamily="18" charset="0"/>
              </a:rPr>
              <a:t>		-Realizar análisis en dos etapas (primero sin ambientales, luego 		incluirlas)</a:t>
            </a:r>
          </a:p>
          <a:p>
            <a:pPr algn="just"/>
            <a:r>
              <a:rPr lang="es-ES" dirty="0" smtClean="0">
                <a:latin typeface="Garamond" pitchFamily="18" charset="0"/>
              </a:rPr>
              <a:t>	- Llevar a cabo ajuste por riesgo </a:t>
            </a:r>
            <a:endParaRPr lang="es-ES" dirty="0">
              <a:latin typeface="Garamond"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214282" y="357166"/>
            <a:ext cx="8643998" cy="5632311"/>
          </a:xfrm>
          <a:prstGeom prst="rect">
            <a:avLst/>
          </a:prstGeom>
          <a:noFill/>
        </p:spPr>
        <p:txBody>
          <a:bodyPr wrap="square" rtlCol="0">
            <a:spAutoFit/>
          </a:bodyPr>
          <a:lstStyle/>
          <a:p>
            <a:pPr algn="just"/>
            <a:r>
              <a:rPr lang="es-ES" b="1" dirty="0" smtClean="0">
                <a:latin typeface="Garamond" pitchFamily="18" charset="0"/>
              </a:rPr>
              <a:t>Retos del trabajo empírico</a:t>
            </a:r>
          </a:p>
          <a:p>
            <a:pPr algn="just"/>
            <a:endParaRPr lang="es-ES" dirty="0" smtClean="0">
              <a:latin typeface="Garamond" pitchFamily="18" charset="0"/>
            </a:endParaRPr>
          </a:p>
          <a:p>
            <a:pPr algn="just">
              <a:buFont typeface="Arial" pitchFamily="34" charset="0"/>
              <a:buChar char="•"/>
            </a:pPr>
            <a:r>
              <a:rPr lang="es-ES" dirty="0" smtClean="0">
                <a:latin typeface="Garamond" pitchFamily="18" charset="0"/>
              </a:rPr>
              <a:t> En salud, hay escasez de información en aspectos relevantes como la calidad del cuidado recibido</a:t>
            </a:r>
          </a:p>
          <a:p>
            <a:pPr algn="just">
              <a:buFont typeface="Arial" pitchFamily="34" charset="0"/>
              <a:buChar char="•"/>
            </a:pPr>
            <a:r>
              <a:rPr lang="es-ES" dirty="0" smtClean="0">
                <a:latin typeface="Garamond" pitchFamily="18" charset="0"/>
              </a:rPr>
              <a:t> Cuando hay elementos para medir, las mediciones pueden ser imperfectas con muchos elementos aleatorios</a:t>
            </a:r>
          </a:p>
          <a:p>
            <a:pPr algn="just">
              <a:buFont typeface="Arial" pitchFamily="34" charset="0"/>
              <a:buChar char="•"/>
            </a:pPr>
            <a:r>
              <a:rPr lang="es-ES" dirty="0" smtClean="0">
                <a:latin typeface="Garamond" pitchFamily="18" charset="0"/>
              </a:rPr>
              <a:t> Las series temporales son cortas o interrumpidas por cambios estructurales (fusión de centros)</a:t>
            </a:r>
          </a:p>
          <a:p>
            <a:pPr algn="just">
              <a:buFont typeface="Arial" pitchFamily="34" charset="0"/>
              <a:buChar char="•"/>
            </a:pPr>
            <a:r>
              <a:rPr lang="es-ES" dirty="0" smtClean="0">
                <a:latin typeface="Garamond" pitchFamily="18" charset="0"/>
              </a:rPr>
              <a:t> Datos </a:t>
            </a:r>
            <a:r>
              <a:rPr lang="es-ES" dirty="0" err="1" smtClean="0">
                <a:latin typeface="Garamond" pitchFamily="18" charset="0"/>
              </a:rPr>
              <a:t>missing</a:t>
            </a:r>
            <a:endParaRPr lang="es-ES" dirty="0" smtClean="0">
              <a:latin typeface="Garamond" pitchFamily="18" charset="0"/>
            </a:endParaRPr>
          </a:p>
          <a:p>
            <a:pPr algn="just">
              <a:buFont typeface="Arial" pitchFamily="34" charset="0"/>
              <a:buChar char="•"/>
            </a:pPr>
            <a:r>
              <a:rPr lang="es-ES" dirty="0" smtClean="0">
                <a:latin typeface="Garamond" pitchFamily="18" charset="0"/>
              </a:rPr>
              <a:t> Dada la complejidad de las función de producción “salud”, a menudo las muestras disponibles no son suficientemente grandes como para inferir resultados seguros.</a:t>
            </a:r>
          </a:p>
          <a:p>
            <a:pPr algn="just"/>
            <a:endParaRPr lang="es-ES" dirty="0" smtClean="0">
              <a:latin typeface="Garamond" pitchFamily="18" charset="0"/>
            </a:endParaRPr>
          </a:p>
          <a:p>
            <a:pPr algn="just"/>
            <a:r>
              <a:rPr lang="es-ES" dirty="0" smtClean="0">
                <a:latin typeface="Garamond" pitchFamily="18" charset="0"/>
              </a:rPr>
              <a:t>Como solución, puede comprobarse la sensibilidad de los modelos utilizados a la especificación escogida o a errores en los datos. ¿Cómo? Con análisis de sensibilidad o prueba de especificaciones alternativas, comprobando si se mantienen los resultados. </a:t>
            </a:r>
          </a:p>
          <a:p>
            <a:pPr algn="just"/>
            <a:r>
              <a:rPr lang="es-ES" dirty="0" smtClean="0">
                <a:latin typeface="Garamond" pitchFamily="18" charset="0"/>
              </a:rPr>
              <a:t> </a:t>
            </a:r>
          </a:p>
          <a:p>
            <a:pPr algn="just"/>
            <a:endParaRPr lang="es-ES" dirty="0" smtClean="0">
              <a:latin typeface="Garamond" pitchFamily="18" charset="0"/>
            </a:endParaRPr>
          </a:p>
          <a:p>
            <a:endParaRPr lang="es-ES" dirty="0" smtClean="0">
              <a:latin typeface="Garamond" pitchFamily="18" charset="0"/>
            </a:endParaRPr>
          </a:p>
          <a:p>
            <a:endParaRPr lang="es-ES" b="1" dirty="0" smtClean="0">
              <a:latin typeface="Garamond" pitchFamily="18" charset="0"/>
            </a:endParaRPr>
          </a:p>
          <a:p>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428596" y="428604"/>
            <a:ext cx="8429684" cy="5078313"/>
          </a:xfrm>
          <a:prstGeom prst="rect">
            <a:avLst/>
          </a:prstGeom>
          <a:noFill/>
        </p:spPr>
        <p:txBody>
          <a:bodyPr wrap="square" rtlCol="0">
            <a:spAutoFit/>
          </a:bodyPr>
          <a:lstStyle/>
          <a:p>
            <a:r>
              <a:rPr lang="es-ES" b="1" dirty="0" smtClean="0">
                <a:latin typeface="Garamond" pitchFamily="18" charset="0"/>
              </a:rPr>
              <a:t>Cuestiones prácticas en el análisis de fronteras estocásticas (FS) con datos de corte trasversal</a:t>
            </a:r>
            <a:endParaRPr lang="es-ES" dirty="0" smtClean="0">
              <a:latin typeface="Garamond" pitchFamily="18" charset="0"/>
            </a:endParaRPr>
          </a:p>
          <a:p>
            <a:endParaRPr lang="es-ES" dirty="0" smtClean="0">
              <a:latin typeface="Garamond" pitchFamily="18" charset="0"/>
            </a:endParaRPr>
          </a:p>
          <a:p>
            <a:r>
              <a:rPr lang="es-ES" dirty="0" smtClean="0">
                <a:latin typeface="Garamond" pitchFamily="18" charset="0"/>
              </a:rPr>
              <a:t>Las fronteras estocásticas utilizan análisis </a:t>
            </a:r>
            <a:r>
              <a:rPr lang="es-ES" dirty="0" err="1" smtClean="0">
                <a:latin typeface="Garamond" pitchFamily="18" charset="0"/>
              </a:rPr>
              <a:t>paramétrico</a:t>
            </a:r>
            <a:r>
              <a:rPr lang="es-ES" dirty="0" smtClean="0">
                <a:latin typeface="Garamond" pitchFamily="18" charset="0"/>
              </a:rPr>
              <a:t>, resolución econométrica para determinar la distancia a una frontera no determinista.</a:t>
            </a:r>
          </a:p>
          <a:p>
            <a:r>
              <a:rPr lang="es-ES" dirty="0" smtClean="0">
                <a:latin typeface="Garamond" pitchFamily="18" charset="0"/>
              </a:rPr>
              <a:t>Si son de corte transversal, se cuenta con una sola observación (en un momento del tiempo determinado) para cada unidad productiva. </a:t>
            </a:r>
          </a:p>
          <a:p>
            <a:r>
              <a:rPr lang="es-ES" dirty="0" smtClean="0">
                <a:latin typeface="Garamond" pitchFamily="18" charset="0"/>
              </a:rPr>
              <a:t>Hay varias cuestiones que resolver en este tipo de análisis:</a:t>
            </a:r>
          </a:p>
          <a:p>
            <a:endParaRPr lang="es-ES" dirty="0" smtClean="0">
              <a:latin typeface="Garamond" pitchFamily="18" charset="0"/>
            </a:endParaRPr>
          </a:p>
          <a:p>
            <a:pPr>
              <a:buFontTx/>
              <a:buChar char="-"/>
            </a:pPr>
            <a:r>
              <a:rPr lang="es-ES" dirty="0" smtClean="0">
                <a:latin typeface="Garamond" pitchFamily="18" charset="0"/>
              </a:rPr>
              <a:t> Estimar una función de producción o una función de costes</a:t>
            </a:r>
          </a:p>
          <a:p>
            <a:pPr>
              <a:buFontTx/>
              <a:buChar char="-"/>
            </a:pPr>
            <a:r>
              <a:rPr lang="es-ES" dirty="0" smtClean="0">
                <a:latin typeface="Garamond" pitchFamily="18" charset="0"/>
              </a:rPr>
              <a:t> Transformación de las variables</a:t>
            </a:r>
          </a:p>
          <a:p>
            <a:pPr>
              <a:buFontTx/>
              <a:buChar char="-"/>
            </a:pPr>
            <a:r>
              <a:rPr lang="es-ES" dirty="0" smtClean="0">
                <a:latin typeface="Garamond" pitchFamily="18" charset="0"/>
              </a:rPr>
              <a:t> Estimar una función total o media</a:t>
            </a:r>
          </a:p>
          <a:p>
            <a:pPr>
              <a:buFontTx/>
              <a:buChar char="-"/>
            </a:pPr>
            <a:r>
              <a:rPr lang="es-ES" dirty="0" smtClean="0">
                <a:latin typeface="Garamond" pitchFamily="18" charset="0"/>
              </a:rPr>
              <a:t> Elegir las variables explicativas</a:t>
            </a:r>
          </a:p>
          <a:p>
            <a:pPr>
              <a:buFontTx/>
              <a:buChar char="-"/>
            </a:pPr>
            <a:r>
              <a:rPr lang="es-ES" dirty="0" smtClean="0">
                <a:latin typeface="Garamond" pitchFamily="18" charset="0"/>
              </a:rPr>
              <a:t> Interpretar el residuo</a:t>
            </a:r>
          </a:p>
          <a:p>
            <a:pPr>
              <a:buFontTx/>
              <a:buChar char="-"/>
            </a:pPr>
            <a:r>
              <a:rPr lang="es-ES" dirty="0" smtClean="0">
                <a:latin typeface="Garamond" pitchFamily="18" charset="0"/>
              </a:rPr>
              <a:t> Extraer la estimaciones de eficiencia.</a:t>
            </a:r>
          </a:p>
          <a:p>
            <a:pPr>
              <a:buFontTx/>
              <a:buChar char="-"/>
            </a:pPr>
            <a:endParaRPr lang="es-ES" dirty="0" smtClean="0">
              <a:latin typeface="Garamond" pitchFamily="18" charset="0"/>
            </a:endParaRPr>
          </a:p>
          <a:p>
            <a:r>
              <a:rPr lang="es-ES" dirty="0" smtClean="0">
                <a:latin typeface="Garamond" pitchFamily="18" charset="0"/>
              </a:rPr>
              <a:t>Ponemos de manifiesto la necesidad de reflexionar sobre estas cuestiones, si bien la solución depende del contexto.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285720" y="357166"/>
            <a:ext cx="8429684" cy="3970318"/>
          </a:xfrm>
          <a:prstGeom prst="rect">
            <a:avLst/>
          </a:prstGeom>
          <a:noFill/>
        </p:spPr>
        <p:txBody>
          <a:bodyPr wrap="square" rtlCol="0">
            <a:spAutoFit/>
          </a:bodyPr>
          <a:lstStyle/>
          <a:p>
            <a:pPr algn="just"/>
            <a:r>
              <a:rPr lang="es-ES" b="1" dirty="0" smtClean="0">
                <a:latin typeface="Garamond" pitchFamily="18" charset="0"/>
              </a:rPr>
              <a:t>Función de producción o función de costes</a:t>
            </a:r>
          </a:p>
          <a:p>
            <a:pPr algn="just"/>
            <a:endParaRPr lang="es-ES" b="1" dirty="0" smtClean="0">
              <a:latin typeface="Garamond" pitchFamily="18" charset="0"/>
            </a:endParaRPr>
          </a:p>
          <a:p>
            <a:pPr algn="just"/>
            <a:r>
              <a:rPr lang="es-ES" dirty="0" smtClean="0">
                <a:latin typeface="Garamond" pitchFamily="18" charset="0"/>
              </a:rPr>
              <a:t>La existencia de múltiples outputs en el ámbito sanitario, plantea un problema a la hora de medir la eficiencia con FS. El análisis econométrico permite explicar una sola variable (un solo output) a partir de las distintas variables explicativas (inputs).</a:t>
            </a:r>
          </a:p>
          <a:p>
            <a:pPr algn="just">
              <a:buFontTx/>
              <a:buChar char="-"/>
            </a:pPr>
            <a:r>
              <a:rPr lang="es-ES" dirty="0" smtClean="0">
                <a:latin typeface="Garamond" pitchFamily="18" charset="0"/>
              </a:rPr>
              <a:t> Puede crearse una medida compuesta de los distintos outputs, pero es necesario ponderarlos</a:t>
            </a:r>
          </a:p>
          <a:p>
            <a:pPr algn="just">
              <a:buFontTx/>
              <a:buChar char="-"/>
            </a:pPr>
            <a:r>
              <a:rPr lang="es-ES" dirty="0" smtClean="0">
                <a:latin typeface="Garamond" pitchFamily="18" charset="0"/>
              </a:rPr>
              <a:t> Puede estimarse un solo output, condicionado a la existencia de otros outputs, pero las medidas de eficiencia son sensibles al output escogido</a:t>
            </a:r>
          </a:p>
          <a:p>
            <a:pPr algn="just">
              <a:buFontTx/>
              <a:buChar char="-"/>
            </a:pPr>
            <a:r>
              <a:rPr lang="es-ES" dirty="0" smtClean="0">
                <a:latin typeface="Garamond" pitchFamily="18" charset="0"/>
              </a:rPr>
              <a:t> Como alternativa, puede trabajarse (aprovechando al dualidad) con una función de costes que se explican a partir de los inputs y también incluyen los distintos output entre las variables explicativas. El problema en el ámbito de salud es que el objetivo de minimización de costes impone una restricción muy fuerte para la toma de decisiones.</a:t>
            </a:r>
          </a:p>
          <a:p>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5" name="4 CuadroTexto"/>
          <p:cNvSpPr txBox="1"/>
          <p:nvPr/>
        </p:nvSpPr>
        <p:spPr>
          <a:xfrm>
            <a:off x="428596" y="357166"/>
            <a:ext cx="8286808" cy="6186309"/>
          </a:xfrm>
          <a:prstGeom prst="rect">
            <a:avLst/>
          </a:prstGeom>
          <a:noFill/>
        </p:spPr>
        <p:txBody>
          <a:bodyPr wrap="square" rtlCol="0">
            <a:spAutoFit/>
          </a:bodyPr>
          <a:lstStyle/>
          <a:p>
            <a:r>
              <a:rPr lang="es-ES" b="1" dirty="0" smtClean="0">
                <a:latin typeface="Garamond" pitchFamily="18" charset="0"/>
              </a:rPr>
              <a:t>¿Por qué interesa medir la eficiencia en el ámbito sanitario?</a:t>
            </a:r>
          </a:p>
          <a:p>
            <a:endParaRPr lang="es-ES" dirty="0">
              <a:latin typeface="Garamond" pitchFamily="18" charset="0"/>
            </a:endParaRPr>
          </a:p>
          <a:p>
            <a:r>
              <a:rPr lang="es-ES" dirty="0" smtClean="0">
                <a:latin typeface="Garamond" pitchFamily="18" charset="0"/>
              </a:rPr>
              <a:t>El gasto sanitario representa un volumen muy importante en los presupuestos de los países desarrollados. Los políticos necesitan ofrecer lo que los ciudadanos demandan en un entorno de elevada presión fiscal. (Euros de gasto público)</a:t>
            </a:r>
          </a:p>
          <a:p>
            <a:r>
              <a:rPr lang="es-ES" dirty="0" smtClean="0">
                <a:latin typeface="Garamond" pitchFamily="18" charset="0"/>
              </a:rPr>
              <a:t>	(Ver transparencia siguiente)</a:t>
            </a:r>
          </a:p>
          <a:p>
            <a:endParaRPr lang="es-ES" dirty="0" smtClean="0">
              <a:latin typeface="Garamond" pitchFamily="18" charset="0"/>
            </a:endParaRPr>
          </a:p>
          <a:p>
            <a:r>
              <a:rPr lang="es-ES" dirty="0" smtClean="0">
                <a:latin typeface="Garamond" pitchFamily="18" charset="0"/>
              </a:rPr>
              <a:t>	- Continuo crecimiento a lo largo del tiempo</a:t>
            </a:r>
          </a:p>
          <a:p>
            <a:r>
              <a:rPr lang="es-ES" dirty="0" smtClean="0">
                <a:latin typeface="Garamond" pitchFamily="18" charset="0"/>
              </a:rPr>
              <a:t>	- Importancia de la financiación del gasto por parte del sector público</a:t>
            </a:r>
          </a:p>
          <a:p>
            <a:endParaRPr lang="es-ES" dirty="0">
              <a:latin typeface="Garamond" pitchFamily="18" charset="0"/>
            </a:endParaRPr>
          </a:p>
          <a:p>
            <a:r>
              <a:rPr lang="es-ES" dirty="0" smtClean="0">
                <a:latin typeface="Garamond" pitchFamily="18" charset="0"/>
              </a:rPr>
              <a:t>	</a:t>
            </a:r>
          </a:p>
          <a:p>
            <a:endParaRPr lang="es-ES" dirty="0" smtClean="0">
              <a:latin typeface="Garamond" pitchFamily="18" charset="0"/>
            </a:endParaRPr>
          </a:p>
          <a:p>
            <a:r>
              <a:rPr lang="es-ES" dirty="0" smtClean="0">
                <a:latin typeface="Garamond" pitchFamily="18" charset="0"/>
              </a:rPr>
              <a:t>Por el lado de la oferta, el cambio tecnológico es rápido en el ámbito sanitario, y hay que evaluar si la efectividad de las inversiones (normalmente muy cuantiosas) está justificada.</a:t>
            </a:r>
          </a:p>
          <a:p>
            <a:endParaRPr lang="es-ES" dirty="0" smtClean="0">
              <a:latin typeface="Garamond" pitchFamily="18" charset="0"/>
            </a:endParaRPr>
          </a:p>
          <a:p>
            <a:endParaRPr lang="es-ES" dirty="0" smtClean="0">
              <a:latin typeface="Garamond" pitchFamily="18" charset="0"/>
            </a:endParaRPr>
          </a:p>
          <a:p>
            <a:endParaRPr lang="es-ES" dirty="0" smtClean="0">
              <a:latin typeface="Garamond" pitchFamily="18" charset="0"/>
            </a:endParaRPr>
          </a:p>
          <a:p>
            <a:r>
              <a:rPr lang="es-ES" dirty="0" smtClean="0">
                <a:solidFill>
                  <a:srgbClr val="FF0000"/>
                </a:solidFill>
                <a:latin typeface="Garamond" pitchFamily="18" charset="0"/>
              </a:rPr>
              <a:t>Nota: la presentación está basada en </a:t>
            </a:r>
            <a:r>
              <a:rPr lang="es-ES" i="1" dirty="0" err="1" smtClean="0">
                <a:solidFill>
                  <a:srgbClr val="FF0000"/>
                </a:solidFill>
                <a:latin typeface="Garamond" pitchFamily="18" charset="0"/>
              </a:rPr>
              <a:t>Measuring</a:t>
            </a:r>
            <a:r>
              <a:rPr lang="es-ES" i="1" dirty="0" smtClean="0">
                <a:solidFill>
                  <a:srgbClr val="FF0000"/>
                </a:solidFill>
                <a:latin typeface="Garamond" pitchFamily="18" charset="0"/>
              </a:rPr>
              <a:t> </a:t>
            </a:r>
            <a:r>
              <a:rPr lang="es-ES" i="1" dirty="0" err="1" smtClean="0">
                <a:solidFill>
                  <a:srgbClr val="FF0000"/>
                </a:solidFill>
                <a:latin typeface="Garamond" pitchFamily="18" charset="0"/>
              </a:rPr>
              <a:t>Efficiency</a:t>
            </a:r>
            <a:r>
              <a:rPr lang="es-ES" i="1" dirty="0" smtClean="0">
                <a:solidFill>
                  <a:srgbClr val="FF0000"/>
                </a:solidFill>
                <a:latin typeface="Garamond" pitchFamily="18" charset="0"/>
              </a:rPr>
              <a:t> in </a:t>
            </a:r>
            <a:r>
              <a:rPr lang="es-ES" i="1" dirty="0" err="1" smtClean="0">
                <a:solidFill>
                  <a:srgbClr val="FF0000"/>
                </a:solidFill>
                <a:latin typeface="Garamond" pitchFamily="18" charset="0"/>
              </a:rPr>
              <a:t>Health</a:t>
            </a:r>
            <a:r>
              <a:rPr lang="es-ES" i="1" dirty="0" smtClean="0">
                <a:solidFill>
                  <a:srgbClr val="FF0000"/>
                </a:solidFill>
                <a:latin typeface="Garamond" pitchFamily="18" charset="0"/>
              </a:rPr>
              <a:t> </a:t>
            </a:r>
            <a:r>
              <a:rPr lang="es-ES" i="1" dirty="0" err="1" smtClean="0">
                <a:solidFill>
                  <a:srgbClr val="FF0000"/>
                </a:solidFill>
                <a:latin typeface="Garamond" pitchFamily="18" charset="0"/>
              </a:rPr>
              <a:t>Care</a:t>
            </a:r>
            <a:r>
              <a:rPr lang="es-ES" i="1" dirty="0" smtClean="0">
                <a:solidFill>
                  <a:srgbClr val="FF0000"/>
                </a:solidFill>
                <a:latin typeface="Garamond" pitchFamily="18" charset="0"/>
              </a:rPr>
              <a:t>. </a:t>
            </a:r>
            <a:r>
              <a:rPr lang="es-ES" i="1" dirty="0" err="1" smtClean="0">
                <a:solidFill>
                  <a:srgbClr val="FF0000"/>
                </a:solidFill>
                <a:latin typeface="Garamond" pitchFamily="18" charset="0"/>
              </a:rPr>
              <a:t>Analytic</a:t>
            </a:r>
            <a:r>
              <a:rPr lang="es-ES" i="1" dirty="0" smtClean="0">
                <a:solidFill>
                  <a:srgbClr val="FF0000"/>
                </a:solidFill>
                <a:latin typeface="Garamond" pitchFamily="18" charset="0"/>
              </a:rPr>
              <a:t> </a:t>
            </a:r>
            <a:r>
              <a:rPr lang="es-ES" i="1" dirty="0" err="1" smtClean="0">
                <a:solidFill>
                  <a:srgbClr val="FF0000"/>
                </a:solidFill>
                <a:latin typeface="Garamond" pitchFamily="18" charset="0"/>
              </a:rPr>
              <a:t>Techniques</a:t>
            </a:r>
            <a:r>
              <a:rPr lang="es-ES" i="1" dirty="0" smtClean="0">
                <a:solidFill>
                  <a:srgbClr val="FF0000"/>
                </a:solidFill>
                <a:latin typeface="Garamond" pitchFamily="18" charset="0"/>
              </a:rPr>
              <a:t> and </a:t>
            </a:r>
            <a:r>
              <a:rPr lang="es-ES" i="1" dirty="0" err="1" smtClean="0">
                <a:solidFill>
                  <a:srgbClr val="FF0000"/>
                </a:solidFill>
                <a:latin typeface="Garamond" pitchFamily="18" charset="0"/>
              </a:rPr>
              <a:t>Health</a:t>
            </a:r>
            <a:r>
              <a:rPr lang="es-ES" i="1" dirty="0" smtClean="0">
                <a:solidFill>
                  <a:srgbClr val="FF0000"/>
                </a:solidFill>
                <a:latin typeface="Garamond" pitchFamily="18" charset="0"/>
              </a:rPr>
              <a:t> </a:t>
            </a:r>
            <a:r>
              <a:rPr lang="es-ES" i="1" dirty="0" err="1" smtClean="0">
                <a:solidFill>
                  <a:srgbClr val="FF0000"/>
                </a:solidFill>
                <a:latin typeface="Garamond" pitchFamily="18" charset="0"/>
              </a:rPr>
              <a:t>Policy</a:t>
            </a:r>
            <a:r>
              <a:rPr lang="es-ES" dirty="0" smtClean="0">
                <a:solidFill>
                  <a:srgbClr val="FF0000"/>
                </a:solidFill>
                <a:latin typeface="Garamond" pitchFamily="18" charset="0"/>
              </a:rPr>
              <a:t> (</a:t>
            </a:r>
            <a:r>
              <a:rPr lang="es-ES" dirty="0" err="1" smtClean="0">
                <a:solidFill>
                  <a:srgbClr val="FF0000"/>
                </a:solidFill>
                <a:latin typeface="Garamond" pitchFamily="18" charset="0"/>
              </a:rPr>
              <a:t>by</a:t>
            </a:r>
            <a:r>
              <a:rPr lang="es-ES" dirty="0" smtClean="0">
                <a:solidFill>
                  <a:srgbClr val="FF0000"/>
                </a:solidFill>
                <a:latin typeface="Garamond" pitchFamily="18" charset="0"/>
              </a:rPr>
              <a:t> </a:t>
            </a:r>
            <a:r>
              <a:rPr lang="es-ES" dirty="0" err="1" smtClean="0">
                <a:solidFill>
                  <a:srgbClr val="FF0000"/>
                </a:solidFill>
                <a:latin typeface="Garamond" pitchFamily="18" charset="0"/>
              </a:rPr>
              <a:t>Rowena</a:t>
            </a:r>
            <a:r>
              <a:rPr lang="es-ES" dirty="0" smtClean="0">
                <a:solidFill>
                  <a:srgbClr val="FF0000"/>
                </a:solidFill>
                <a:latin typeface="Garamond" pitchFamily="18" charset="0"/>
              </a:rPr>
              <a:t> </a:t>
            </a:r>
            <a:r>
              <a:rPr lang="es-ES" dirty="0" err="1" smtClean="0">
                <a:solidFill>
                  <a:srgbClr val="FF0000"/>
                </a:solidFill>
                <a:latin typeface="Garamond" pitchFamily="18" charset="0"/>
              </a:rPr>
              <a:t>Jacobs</a:t>
            </a:r>
            <a:r>
              <a:rPr lang="es-ES" dirty="0" smtClean="0">
                <a:solidFill>
                  <a:srgbClr val="FF0000"/>
                </a:solidFill>
                <a:latin typeface="Garamond" pitchFamily="18" charset="0"/>
              </a:rPr>
              <a:t>, Peter C. Smith and Andrew </a:t>
            </a:r>
            <a:r>
              <a:rPr lang="es-ES" dirty="0" err="1" smtClean="0">
                <a:solidFill>
                  <a:srgbClr val="FF0000"/>
                </a:solidFill>
                <a:latin typeface="Garamond" pitchFamily="18" charset="0"/>
              </a:rPr>
              <a:t>Street</a:t>
            </a:r>
            <a:r>
              <a:rPr lang="es-ES" dirty="0" smtClean="0">
                <a:solidFill>
                  <a:srgbClr val="FF0000"/>
                </a:solidFill>
                <a:latin typeface="Garamond" pitchFamily="18" charset="0"/>
              </a:rPr>
              <a:t>, 2006). Cambridge </a:t>
            </a:r>
            <a:r>
              <a:rPr lang="es-ES" dirty="0" err="1" smtClean="0">
                <a:solidFill>
                  <a:srgbClr val="FF0000"/>
                </a:solidFill>
                <a:latin typeface="Garamond" pitchFamily="18" charset="0"/>
              </a:rPr>
              <a:t>University</a:t>
            </a:r>
            <a:r>
              <a:rPr lang="es-ES" dirty="0" smtClean="0">
                <a:solidFill>
                  <a:srgbClr val="FF0000"/>
                </a:solidFill>
                <a:latin typeface="Garamond" pitchFamily="18" charset="0"/>
              </a:rPr>
              <a:t> </a:t>
            </a:r>
            <a:r>
              <a:rPr lang="es-ES" dirty="0" err="1" smtClean="0">
                <a:solidFill>
                  <a:srgbClr val="FF0000"/>
                </a:solidFill>
                <a:latin typeface="Garamond" pitchFamily="18" charset="0"/>
              </a:rPr>
              <a:t>Press</a:t>
            </a:r>
            <a:r>
              <a:rPr lang="es-ES" dirty="0" smtClean="0">
                <a:solidFill>
                  <a:srgbClr val="FF0000"/>
                </a:solidFill>
                <a:latin typeface="Garamond" pitchFamily="18" charset="0"/>
              </a:rPr>
              <a:t>.</a:t>
            </a:r>
          </a:p>
          <a:p>
            <a:endParaRPr lang="es-ES" dirty="0" smtClean="0">
              <a:latin typeface="Garamond" pitchFamily="18" charset="0"/>
            </a:endParaRPr>
          </a:p>
          <a:p>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285720" y="214290"/>
            <a:ext cx="8358246" cy="3970318"/>
          </a:xfrm>
          <a:prstGeom prst="rect">
            <a:avLst/>
          </a:prstGeom>
          <a:noFill/>
        </p:spPr>
        <p:txBody>
          <a:bodyPr wrap="square" rtlCol="0">
            <a:spAutoFit/>
          </a:bodyPr>
          <a:lstStyle/>
          <a:p>
            <a:pPr algn="just"/>
            <a:r>
              <a:rPr lang="es-ES" b="1" dirty="0" smtClean="0">
                <a:latin typeface="Garamond" pitchFamily="18" charset="0"/>
              </a:rPr>
              <a:t>Transformación de variables</a:t>
            </a:r>
          </a:p>
          <a:p>
            <a:pPr algn="just"/>
            <a:endParaRPr lang="es-ES" b="1" dirty="0" smtClean="0">
              <a:latin typeface="Garamond" pitchFamily="18" charset="0"/>
            </a:endParaRPr>
          </a:p>
          <a:p>
            <a:pPr algn="just"/>
            <a:r>
              <a:rPr lang="es-ES" dirty="0" smtClean="0">
                <a:latin typeface="Garamond" pitchFamily="18" charset="0"/>
              </a:rPr>
              <a:t>Una cuestión crucial es establecer la relación entre la variable explicada y las explicativas. Además de la forma funcional en sí, es importante si las variables se introducen en niveles o en logaritmos-</a:t>
            </a:r>
          </a:p>
          <a:p>
            <a:pPr algn="just"/>
            <a:r>
              <a:rPr lang="es-ES" dirty="0" smtClean="0">
                <a:latin typeface="Garamond" pitchFamily="18" charset="0"/>
              </a:rPr>
              <a:t>	- Si se utilizan niveles, se asume una relación lineal entre las variables explicativas y la variable dependiente, que a su vez implica rendimientos constantes (si en un hospital el coste viene determinado por el número de pacientes, genera el mismo coste adicional un paciente frente a ninguno, que el paciente 1001 frente al 1000). En la práctica, los costes dependen del nivel previo de actividad</a:t>
            </a:r>
          </a:p>
          <a:p>
            <a:pPr algn="just"/>
            <a:r>
              <a:rPr lang="es-ES" dirty="0" smtClean="0">
                <a:latin typeface="Garamond" pitchFamily="18" charset="0"/>
              </a:rPr>
              <a:t>	- La transformación logarítmica sí incorpora la posibilidad de rendimientos a escala decrecientes (existen otro tipo de transformaciones con potencias que pueden incorporar no linealidades)</a:t>
            </a:r>
          </a:p>
          <a:p>
            <a:pPr algn="just"/>
            <a:endParaRPr lang="es-ES" dirty="0">
              <a:latin typeface="Garamond" pitchFamily="18" charset="0"/>
            </a:endParaRPr>
          </a:p>
        </p:txBody>
      </p:sp>
      <p:cxnSp>
        <p:nvCxnSpPr>
          <p:cNvPr id="6" name="5 Conector recto"/>
          <p:cNvCxnSpPr/>
          <p:nvPr/>
        </p:nvCxnSpPr>
        <p:spPr>
          <a:xfrm rot="5400000">
            <a:off x="1071538" y="5000636"/>
            <a:ext cx="242889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2285984" y="6215082"/>
            <a:ext cx="35719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8 Forma libre"/>
          <p:cNvSpPr/>
          <p:nvPr/>
        </p:nvSpPr>
        <p:spPr>
          <a:xfrm>
            <a:off x="2290618" y="3953164"/>
            <a:ext cx="3288146" cy="2262909"/>
          </a:xfrm>
          <a:custGeom>
            <a:avLst/>
            <a:gdLst>
              <a:gd name="connsiteX0" fmla="*/ 0 w 3288146"/>
              <a:gd name="connsiteY0" fmla="*/ 2262909 h 2262909"/>
              <a:gd name="connsiteX1" fmla="*/ 406400 w 3288146"/>
              <a:gd name="connsiteY1" fmla="*/ 2244436 h 2262909"/>
              <a:gd name="connsiteX2" fmla="*/ 1200727 w 3288146"/>
              <a:gd name="connsiteY2" fmla="*/ 2087418 h 2262909"/>
              <a:gd name="connsiteX3" fmla="*/ 1985818 w 3288146"/>
              <a:gd name="connsiteY3" fmla="*/ 1634836 h 2262909"/>
              <a:gd name="connsiteX4" fmla="*/ 2946400 w 3288146"/>
              <a:gd name="connsiteY4" fmla="*/ 618836 h 2262909"/>
              <a:gd name="connsiteX5" fmla="*/ 3288146 w 3288146"/>
              <a:gd name="connsiteY5" fmla="*/ 0 h 226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8146" h="2262909">
                <a:moveTo>
                  <a:pt x="0" y="2262909"/>
                </a:moveTo>
                <a:lnTo>
                  <a:pt x="406400" y="2244436"/>
                </a:lnTo>
                <a:cubicBezTo>
                  <a:pt x="606521" y="2215188"/>
                  <a:pt x="937491" y="2189018"/>
                  <a:pt x="1200727" y="2087418"/>
                </a:cubicBezTo>
                <a:cubicBezTo>
                  <a:pt x="1463963" y="1985818"/>
                  <a:pt x="1694872" y="1879600"/>
                  <a:pt x="1985818" y="1634836"/>
                </a:cubicBezTo>
                <a:cubicBezTo>
                  <a:pt x="2276764" y="1390072"/>
                  <a:pt x="2729345" y="891309"/>
                  <a:pt x="2946400" y="618836"/>
                </a:cubicBezTo>
                <a:cubicBezTo>
                  <a:pt x="3163455" y="346363"/>
                  <a:pt x="3225800" y="173181"/>
                  <a:pt x="3288146" y="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11" name="10 Conector recto"/>
          <p:cNvCxnSpPr/>
          <p:nvPr/>
        </p:nvCxnSpPr>
        <p:spPr>
          <a:xfrm flipV="1">
            <a:off x="2285984" y="3929066"/>
            <a:ext cx="3143272" cy="228601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3143240" y="4143380"/>
            <a:ext cx="1500198" cy="369332"/>
          </a:xfrm>
          <a:prstGeom prst="rect">
            <a:avLst/>
          </a:prstGeom>
          <a:noFill/>
        </p:spPr>
        <p:txBody>
          <a:bodyPr wrap="square" rtlCol="0">
            <a:spAutoFit/>
          </a:bodyPr>
          <a:lstStyle/>
          <a:p>
            <a:r>
              <a:rPr lang="es-ES" dirty="0" smtClean="0">
                <a:latin typeface="Garamond" pitchFamily="18" charset="0"/>
              </a:rPr>
              <a:t>Lineal</a:t>
            </a:r>
            <a:endParaRPr lang="es-ES" dirty="0">
              <a:latin typeface="Garamond" pitchFamily="18" charset="0"/>
            </a:endParaRPr>
          </a:p>
        </p:txBody>
      </p:sp>
      <p:sp>
        <p:nvSpPr>
          <p:cNvPr id="13" name="12 CuadroTexto"/>
          <p:cNvSpPr txBox="1"/>
          <p:nvPr/>
        </p:nvSpPr>
        <p:spPr>
          <a:xfrm>
            <a:off x="4857752" y="4929198"/>
            <a:ext cx="1500198" cy="369332"/>
          </a:xfrm>
          <a:prstGeom prst="rect">
            <a:avLst/>
          </a:prstGeom>
          <a:noFill/>
        </p:spPr>
        <p:txBody>
          <a:bodyPr wrap="square" rtlCol="0">
            <a:spAutoFit/>
          </a:bodyPr>
          <a:lstStyle/>
          <a:p>
            <a:r>
              <a:rPr lang="es-ES" dirty="0" smtClean="0">
                <a:latin typeface="Garamond" pitchFamily="18" charset="0"/>
              </a:rPr>
              <a:t>Logarítmica</a:t>
            </a:r>
            <a:endParaRPr lang="es-ES" dirty="0">
              <a:latin typeface="Garamond" pitchFamily="18" charset="0"/>
            </a:endParaRPr>
          </a:p>
        </p:txBody>
      </p:sp>
      <p:sp>
        <p:nvSpPr>
          <p:cNvPr id="14" name="13 CuadroTexto"/>
          <p:cNvSpPr txBox="1"/>
          <p:nvPr/>
        </p:nvSpPr>
        <p:spPr>
          <a:xfrm>
            <a:off x="1571604" y="3857628"/>
            <a:ext cx="1428760" cy="369332"/>
          </a:xfrm>
          <a:prstGeom prst="rect">
            <a:avLst/>
          </a:prstGeom>
          <a:noFill/>
        </p:spPr>
        <p:txBody>
          <a:bodyPr wrap="square" rtlCol="0">
            <a:spAutoFit/>
          </a:bodyPr>
          <a:lstStyle/>
          <a:p>
            <a:r>
              <a:rPr lang="es-ES" dirty="0" smtClean="0">
                <a:latin typeface="Garamond" pitchFamily="18" charset="0"/>
              </a:rPr>
              <a:t>Coste</a:t>
            </a:r>
            <a:endParaRPr lang="es-ES" dirty="0">
              <a:latin typeface="Garamond" pitchFamily="18" charset="0"/>
            </a:endParaRPr>
          </a:p>
        </p:txBody>
      </p:sp>
      <p:sp>
        <p:nvSpPr>
          <p:cNvPr id="15" name="14 CuadroTexto"/>
          <p:cNvSpPr txBox="1"/>
          <p:nvPr/>
        </p:nvSpPr>
        <p:spPr>
          <a:xfrm>
            <a:off x="5500694" y="5786454"/>
            <a:ext cx="1571636" cy="369332"/>
          </a:xfrm>
          <a:prstGeom prst="rect">
            <a:avLst/>
          </a:prstGeom>
          <a:noFill/>
        </p:spPr>
        <p:txBody>
          <a:bodyPr wrap="square" rtlCol="0">
            <a:spAutoFit/>
          </a:bodyPr>
          <a:lstStyle/>
          <a:p>
            <a:r>
              <a:rPr lang="es-ES" dirty="0" smtClean="0">
                <a:latin typeface="Garamond" pitchFamily="18" charset="0"/>
              </a:rPr>
              <a:t>Producción</a:t>
            </a:r>
            <a:endParaRPr lang="es-ES" dirty="0">
              <a:latin typeface="Garamond"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214282" y="142852"/>
            <a:ext cx="8501122" cy="6463308"/>
          </a:xfrm>
          <a:prstGeom prst="rect">
            <a:avLst/>
          </a:prstGeom>
          <a:noFill/>
        </p:spPr>
        <p:txBody>
          <a:bodyPr wrap="square" rtlCol="0">
            <a:spAutoFit/>
          </a:bodyPr>
          <a:lstStyle/>
          <a:p>
            <a:pPr algn="just"/>
            <a:r>
              <a:rPr lang="es-ES" b="1" dirty="0" smtClean="0">
                <a:latin typeface="Garamond" pitchFamily="18" charset="0"/>
              </a:rPr>
              <a:t>Funciones medias o totales</a:t>
            </a:r>
          </a:p>
          <a:p>
            <a:pPr algn="just"/>
            <a:r>
              <a:rPr lang="es-ES" dirty="0" smtClean="0">
                <a:latin typeface="Garamond" pitchFamily="18" charset="0"/>
              </a:rPr>
              <a:t>La estimación de funciones de producción o de costes puede realizarse en media o en valores totales.</a:t>
            </a:r>
          </a:p>
          <a:p>
            <a:pPr algn="just"/>
            <a:r>
              <a:rPr lang="es-ES" dirty="0" smtClean="0">
                <a:latin typeface="Garamond" pitchFamily="18" charset="0"/>
              </a:rPr>
              <a:t>Solamente si existen rendimientos constantes a escala los resultados totales o medios serán equivalentes</a:t>
            </a:r>
          </a:p>
          <a:p>
            <a:pPr algn="just"/>
            <a:r>
              <a:rPr lang="es-ES" dirty="0" smtClean="0">
                <a:latin typeface="Garamond" pitchFamily="18" charset="0"/>
              </a:rPr>
              <a:t>Al margen del tipo de rendimientos, puede aparecer un problema de </a:t>
            </a:r>
            <a:r>
              <a:rPr lang="es-ES" dirty="0" err="1" smtClean="0">
                <a:latin typeface="Garamond" pitchFamily="18" charset="0"/>
              </a:rPr>
              <a:t>heteroscedasticidad</a:t>
            </a:r>
            <a:r>
              <a:rPr lang="es-ES" dirty="0" smtClean="0">
                <a:latin typeface="Garamond" pitchFamily="18" charset="0"/>
              </a:rPr>
              <a:t> (la varianza de los residuos no es constante)</a:t>
            </a:r>
          </a:p>
          <a:p>
            <a:pPr algn="just"/>
            <a:r>
              <a:rPr lang="es-ES" dirty="0" err="1" smtClean="0">
                <a:latin typeface="Garamond" pitchFamily="18" charset="0"/>
              </a:rPr>
              <a:t>Ej</a:t>
            </a:r>
            <a:r>
              <a:rPr lang="es-ES" dirty="0" smtClean="0">
                <a:latin typeface="Garamond" pitchFamily="18" charset="0"/>
              </a:rPr>
              <a:t>: los hospitales más grandes presentan</a:t>
            </a:r>
          </a:p>
          <a:p>
            <a:pPr algn="just"/>
            <a:r>
              <a:rPr lang="es-ES" dirty="0" smtClean="0">
                <a:latin typeface="Garamond" pitchFamily="18" charset="0"/>
              </a:rPr>
              <a:t> un residuo mayor que los pequeños. Si X</a:t>
            </a:r>
          </a:p>
          <a:p>
            <a:pPr algn="just"/>
            <a:r>
              <a:rPr lang="es-ES" dirty="0" smtClean="0">
                <a:latin typeface="Garamond" pitchFamily="18" charset="0"/>
              </a:rPr>
              <a:t>Es habilidad, es posible contar con personal</a:t>
            </a:r>
          </a:p>
          <a:p>
            <a:pPr algn="just"/>
            <a:r>
              <a:rPr lang="es-ES" dirty="0" smtClean="0">
                <a:latin typeface="Garamond" pitchFamily="18" charset="0"/>
              </a:rPr>
              <a:t>muy capacitado y poco capacitado en</a:t>
            </a:r>
          </a:p>
          <a:p>
            <a:pPr algn="just"/>
            <a:r>
              <a:rPr lang="es-ES" dirty="0" smtClean="0">
                <a:latin typeface="Garamond" pitchFamily="18" charset="0"/>
              </a:rPr>
              <a:t> organizaciones grandes, y más uniformes</a:t>
            </a:r>
          </a:p>
          <a:p>
            <a:pPr algn="just"/>
            <a:r>
              <a:rPr lang="es-ES" dirty="0" smtClean="0">
                <a:latin typeface="Garamond" pitchFamily="18" charset="0"/>
              </a:rPr>
              <a:t> en pequeñas.  </a:t>
            </a:r>
          </a:p>
          <a:p>
            <a:pPr algn="just"/>
            <a:r>
              <a:rPr lang="es-ES" dirty="0" smtClean="0">
                <a:latin typeface="Garamond" pitchFamily="18" charset="0"/>
              </a:rPr>
              <a:t>En presencia de </a:t>
            </a:r>
            <a:r>
              <a:rPr lang="es-ES" dirty="0" err="1" smtClean="0">
                <a:latin typeface="Garamond" pitchFamily="18" charset="0"/>
              </a:rPr>
              <a:t>heteroscedasticidad</a:t>
            </a:r>
            <a:r>
              <a:rPr lang="es-ES" dirty="0" smtClean="0">
                <a:latin typeface="Garamond" pitchFamily="18" charset="0"/>
              </a:rPr>
              <a:t>, las estimaciones no tienen mínima varianza y están sesgados.</a:t>
            </a:r>
          </a:p>
          <a:p>
            <a:pPr algn="just"/>
            <a:endParaRPr lang="es-ES" dirty="0" smtClean="0">
              <a:latin typeface="Garamond" pitchFamily="18" charset="0"/>
            </a:endParaRPr>
          </a:p>
          <a:p>
            <a:pPr algn="just"/>
            <a:r>
              <a:rPr lang="es-ES" dirty="0" smtClean="0">
                <a:latin typeface="Garamond" pitchFamily="18" charset="0"/>
              </a:rPr>
              <a:t>Cuando la función se estima en valores medios, este problema se reduce. A cambio, hay que elegir la variable por la que se divide (por ejemplo, coste por unidad de output producido)</a:t>
            </a:r>
          </a:p>
          <a:p>
            <a:pPr algn="just"/>
            <a:endParaRPr lang="es-ES" dirty="0" smtClean="0">
              <a:latin typeface="Garamond" pitchFamily="18" charset="0"/>
            </a:endParaRPr>
          </a:p>
          <a:p>
            <a:pPr algn="just"/>
            <a:r>
              <a:rPr lang="es-ES" dirty="0" smtClean="0">
                <a:latin typeface="Garamond" pitchFamily="18" charset="0"/>
              </a:rPr>
              <a:t>Alternativamente, existen métodos para corrección de la </a:t>
            </a:r>
            <a:r>
              <a:rPr lang="es-ES" dirty="0" err="1" smtClean="0">
                <a:latin typeface="Garamond" pitchFamily="18" charset="0"/>
              </a:rPr>
              <a:t>heteroscedasticidad</a:t>
            </a:r>
            <a:r>
              <a:rPr lang="es-ES" dirty="0" smtClean="0">
                <a:latin typeface="Garamond" pitchFamily="18" charset="0"/>
              </a:rPr>
              <a:t>, o pueden utilizarse especificaciones en logaritmos, menos susceptible de padecer el problema.</a:t>
            </a:r>
          </a:p>
          <a:p>
            <a:pPr algn="just"/>
            <a:endParaRPr lang="es-ES" dirty="0" smtClean="0">
              <a:latin typeface="Garamond" pitchFamily="18" charset="0"/>
            </a:endParaRPr>
          </a:p>
          <a:p>
            <a:pPr algn="just"/>
            <a:endParaRPr lang="es-ES" dirty="0">
              <a:latin typeface="Garamond" pitchFamily="18" charset="0"/>
            </a:endParaRPr>
          </a:p>
        </p:txBody>
      </p:sp>
      <p:cxnSp>
        <p:nvCxnSpPr>
          <p:cNvPr id="7" name="6 Conector recto"/>
          <p:cNvCxnSpPr/>
          <p:nvPr/>
        </p:nvCxnSpPr>
        <p:spPr>
          <a:xfrm rot="5400000">
            <a:off x="3500430" y="3000372"/>
            <a:ext cx="157163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V="1">
            <a:off x="4286248" y="3714752"/>
            <a:ext cx="2928958"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flipV="1">
            <a:off x="4357686" y="2285992"/>
            <a:ext cx="2143140" cy="135732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11 Elipse"/>
          <p:cNvSpPr/>
          <p:nvPr/>
        </p:nvSpPr>
        <p:spPr>
          <a:xfrm>
            <a:off x="4643438" y="328612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Elipse"/>
          <p:cNvSpPr/>
          <p:nvPr/>
        </p:nvSpPr>
        <p:spPr>
          <a:xfrm>
            <a:off x="4795838" y="343852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Elipse"/>
          <p:cNvSpPr/>
          <p:nvPr/>
        </p:nvSpPr>
        <p:spPr>
          <a:xfrm>
            <a:off x="4786314" y="307181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Elipse"/>
          <p:cNvSpPr/>
          <p:nvPr/>
        </p:nvSpPr>
        <p:spPr>
          <a:xfrm>
            <a:off x="5000628" y="278605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Elipse"/>
          <p:cNvSpPr/>
          <p:nvPr/>
        </p:nvSpPr>
        <p:spPr>
          <a:xfrm>
            <a:off x="4929190" y="335756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Elipse"/>
          <p:cNvSpPr/>
          <p:nvPr/>
        </p:nvSpPr>
        <p:spPr>
          <a:xfrm>
            <a:off x="4643438" y="350043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Elipse"/>
          <p:cNvSpPr/>
          <p:nvPr/>
        </p:nvSpPr>
        <p:spPr>
          <a:xfrm>
            <a:off x="4572000" y="34290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Elipse"/>
          <p:cNvSpPr/>
          <p:nvPr/>
        </p:nvSpPr>
        <p:spPr>
          <a:xfrm>
            <a:off x="5072066" y="307181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Elipse"/>
          <p:cNvSpPr/>
          <p:nvPr/>
        </p:nvSpPr>
        <p:spPr>
          <a:xfrm>
            <a:off x="5214942" y="321468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Elipse"/>
          <p:cNvSpPr/>
          <p:nvPr/>
        </p:nvSpPr>
        <p:spPr>
          <a:xfrm>
            <a:off x="5286380" y="285749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Elipse"/>
          <p:cNvSpPr/>
          <p:nvPr/>
        </p:nvSpPr>
        <p:spPr>
          <a:xfrm>
            <a:off x="5643570" y="214311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Elipse"/>
          <p:cNvSpPr/>
          <p:nvPr/>
        </p:nvSpPr>
        <p:spPr>
          <a:xfrm>
            <a:off x="5429256" y="250030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Elipse"/>
          <p:cNvSpPr/>
          <p:nvPr/>
        </p:nvSpPr>
        <p:spPr>
          <a:xfrm>
            <a:off x="5429256" y="307181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Elipse"/>
          <p:cNvSpPr/>
          <p:nvPr/>
        </p:nvSpPr>
        <p:spPr>
          <a:xfrm>
            <a:off x="5786446" y="300037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Elipse"/>
          <p:cNvSpPr/>
          <p:nvPr/>
        </p:nvSpPr>
        <p:spPr>
          <a:xfrm>
            <a:off x="6072198" y="285749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Elipse"/>
          <p:cNvSpPr/>
          <p:nvPr/>
        </p:nvSpPr>
        <p:spPr>
          <a:xfrm>
            <a:off x="6286512" y="292893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Elipse"/>
          <p:cNvSpPr/>
          <p:nvPr/>
        </p:nvSpPr>
        <p:spPr>
          <a:xfrm>
            <a:off x="5929322" y="235743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Elipse"/>
          <p:cNvSpPr/>
          <p:nvPr/>
        </p:nvSpPr>
        <p:spPr>
          <a:xfrm>
            <a:off x="5715008" y="264318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Elipse"/>
          <p:cNvSpPr/>
          <p:nvPr/>
        </p:nvSpPr>
        <p:spPr>
          <a:xfrm>
            <a:off x="6572264" y="307181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Elipse"/>
          <p:cNvSpPr/>
          <p:nvPr/>
        </p:nvSpPr>
        <p:spPr>
          <a:xfrm>
            <a:off x="6357950" y="264318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Elipse"/>
          <p:cNvSpPr/>
          <p:nvPr/>
        </p:nvSpPr>
        <p:spPr>
          <a:xfrm>
            <a:off x="6357950" y="214311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Elipse"/>
          <p:cNvSpPr/>
          <p:nvPr/>
        </p:nvSpPr>
        <p:spPr>
          <a:xfrm>
            <a:off x="5367342" y="336708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33 Elipse"/>
          <p:cNvSpPr/>
          <p:nvPr/>
        </p:nvSpPr>
        <p:spPr>
          <a:xfrm>
            <a:off x="6000760" y="314324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34 Elipse"/>
          <p:cNvSpPr/>
          <p:nvPr/>
        </p:nvSpPr>
        <p:spPr>
          <a:xfrm>
            <a:off x="4857752" y="328612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35 Forma libre"/>
          <p:cNvSpPr/>
          <p:nvPr/>
        </p:nvSpPr>
        <p:spPr>
          <a:xfrm>
            <a:off x="4405745" y="1865745"/>
            <a:ext cx="1194570" cy="1560946"/>
          </a:xfrm>
          <a:custGeom>
            <a:avLst/>
            <a:gdLst>
              <a:gd name="connsiteX0" fmla="*/ 0 w 1194570"/>
              <a:gd name="connsiteY0" fmla="*/ 1560946 h 1560946"/>
              <a:gd name="connsiteX1" fmla="*/ 554182 w 1194570"/>
              <a:gd name="connsiteY1" fmla="*/ 951346 h 1560946"/>
              <a:gd name="connsiteX2" fmla="*/ 1099128 w 1194570"/>
              <a:gd name="connsiteY2" fmla="*/ 175491 h 1560946"/>
              <a:gd name="connsiteX3" fmla="*/ 1126837 w 1194570"/>
              <a:gd name="connsiteY3" fmla="*/ 0 h 1560946"/>
            </a:gdLst>
            <a:ahLst/>
            <a:cxnLst>
              <a:cxn ang="0">
                <a:pos x="connsiteX0" y="connsiteY0"/>
              </a:cxn>
              <a:cxn ang="0">
                <a:pos x="connsiteX1" y="connsiteY1"/>
              </a:cxn>
              <a:cxn ang="0">
                <a:pos x="connsiteX2" y="connsiteY2"/>
              </a:cxn>
              <a:cxn ang="0">
                <a:pos x="connsiteX3" y="connsiteY3"/>
              </a:cxn>
            </a:cxnLst>
            <a:rect l="l" t="t" r="r" b="b"/>
            <a:pathLst>
              <a:path w="1194570" h="1560946">
                <a:moveTo>
                  <a:pt x="0" y="1560946"/>
                </a:moveTo>
                <a:cubicBezTo>
                  <a:pt x="185497" y="1371600"/>
                  <a:pt x="370994" y="1182255"/>
                  <a:pt x="554182" y="951346"/>
                </a:cubicBezTo>
                <a:cubicBezTo>
                  <a:pt x="737370" y="720437"/>
                  <a:pt x="1003686" y="334049"/>
                  <a:pt x="1099128" y="175491"/>
                </a:cubicBezTo>
                <a:cubicBezTo>
                  <a:pt x="1194570" y="16933"/>
                  <a:pt x="1126837" y="0"/>
                  <a:pt x="1126837"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7" name="36 Forma libre"/>
          <p:cNvSpPr/>
          <p:nvPr/>
        </p:nvSpPr>
        <p:spPr>
          <a:xfrm>
            <a:off x="4608945" y="3241964"/>
            <a:ext cx="2253673" cy="397163"/>
          </a:xfrm>
          <a:custGeom>
            <a:avLst/>
            <a:gdLst>
              <a:gd name="connsiteX0" fmla="*/ 0 w 2253673"/>
              <a:gd name="connsiteY0" fmla="*/ 397163 h 397163"/>
              <a:gd name="connsiteX1" fmla="*/ 683491 w 2253673"/>
              <a:gd name="connsiteY1" fmla="*/ 203200 h 397163"/>
              <a:gd name="connsiteX2" fmla="*/ 1450110 w 2253673"/>
              <a:gd name="connsiteY2" fmla="*/ 92363 h 397163"/>
              <a:gd name="connsiteX3" fmla="*/ 2253673 w 2253673"/>
              <a:gd name="connsiteY3" fmla="*/ 0 h 397163"/>
            </a:gdLst>
            <a:ahLst/>
            <a:cxnLst>
              <a:cxn ang="0">
                <a:pos x="connsiteX0" y="connsiteY0"/>
              </a:cxn>
              <a:cxn ang="0">
                <a:pos x="connsiteX1" y="connsiteY1"/>
              </a:cxn>
              <a:cxn ang="0">
                <a:pos x="connsiteX2" y="connsiteY2"/>
              </a:cxn>
              <a:cxn ang="0">
                <a:pos x="connsiteX3" y="connsiteY3"/>
              </a:cxn>
            </a:cxnLst>
            <a:rect l="l" t="t" r="r" b="b"/>
            <a:pathLst>
              <a:path w="2253673" h="397163">
                <a:moveTo>
                  <a:pt x="0" y="397163"/>
                </a:moveTo>
                <a:cubicBezTo>
                  <a:pt x="220903" y="325581"/>
                  <a:pt x="441806" y="254000"/>
                  <a:pt x="683491" y="203200"/>
                </a:cubicBezTo>
                <a:cubicBezTo>
                  <a:pt x="925176" y="152400"/>
                  <a:pt x="1188413" y="126230"/>
                  <a:pt x="1450110" y="92363"/>
                </a:cubicBezTo>
                <a:cubicBezTo>
                  <a:pt x="1711807" y="58496"/>
                  <a:pt x="1982740" y="29248"/>
                  <a:pt x="2253673"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8" name="37 CuadroTexto"/>
          <p:cNvSpPr txBox="1"/>
          <p:nvPr/>
        </p:nvSpPr>
        <p:spPr>
          <a:xfrm>
            <a:off x="4357686" y="2143116"/>
            <a:ext cx="714380" cy="369332"/>
          </a:xfrm>
          <a:prstGeom prst="rect">
            <a:avLst/>
          </a:prstGeom>
          <a:noFill/>
        </p:spPr>
        <p:txBody>
          <a:bodyPr wrap="square" rtlCol="0">
            <a:spAutoFit/>
          </a:bodyPr>
          <a:lstStyle/>
          <a:p>
            <a:r>
              <a:rPr lang="es-ES" dirty="0" smtClean="0">
                <a:latin typeface="Garamond" pitchFamily="18" charset="0"/>
              </a:rPr>
              <a:t>Y</a:t>
            </a:r>
            <a:endParaRPr lang="es-ES" dirty="0">
              <a:latin typeface="Garamond" pitchFamily="18" charset="0"/>
            </a:endParaRPr>
          </a:p>
        </p:txBody>
      </p:sp>
      <p:sp>
        <p:nvSpPr>
          <p:cNvPr id="39" name="38 CuadroTexto"/>
          <p:cNvSpPr txBox="1"/>
          <p:nvPr/>
        </p:nvSpPr>
        <p:spPr>
          <a:xfrm>
            <a:off x="6500826" y="3357562"/>
            <a:ext cx="714380" cy="369332"/>
          </a:xfrm>
          <a:prstGeom prst="rect">
            <a:avLst/>
          </a:prstGeom>
          <a:noFill/>
        </p:spPr>
        <p:txBody>
          <a:bodyPr wrap="square" rtlCol="0">
            <a:spAutoFit/>
          </a:bodyPr>
          <a:lstStyle/>
          <a:p>
            <a:r>
              <a:rPr lang="es-ES" dirty="0" smtClean="0">
                <a:latin typeface="Garamond" pitchFamily="18" charset="0"/>
              </a:rPr>
              <a:t>X</a:t>
            </a:r>
            <a:endParaRPr lang="es-ES" dirty="0">
              <a:latin typeface="Garamond"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214282" y="214290"/>
            <a:ext cx="8643998" cy="4524315"/>
          </a:xfrm>
          <a:prstGeom prst="rect">
            <a:avLst/>
          </a:prstGeom>
          <a:noFill/>
        </p:spPr>
        <p:txBody>
          <a:bodyPr wrap="square" rtlCol="0">
            <a:spAutoFit/>
          </a:bodyPr>
          <a:lstStyle/>
          <a:p>
            <a:r>
              <a:rPr lang="es-ES" b="1" dirty="0" smtClean="0">
                <a:latin typeface="Garamond" pitchFamily="18" charset="0"/>
              </a:rPr>
              <a:t>¿Qué variables explicativas incluir?</a:t>
            </a:r>
          </a:p>
          <a:p>
            <a:endParaRPr lang="es-ES" b="1" dirty="0" smtClean="0">
              <a:latin typeface="Garamond" pitchFamily="18" charset="0"/>
            </a:endParaRPr>
          </a:p>
          <a:p>
            <a:pPr algn="just"/>
            <a:r>
              <a:rPr lang="es-ES" dirty="0" smtClean="0">
                <a:latin typeface="Garamond" pitchFamily="18" charset="0"/>
              </a:rPr>
              <a:t>Especificar bien la función de producción es fundamental para medir posteriormente la eficiencia. </a:t>
            </a:r>
          </a:p>
          <a:p>
            <a:pPr algn="just"/>
            <a:r>
              <a:rPr lang="es-ES" dirty="0" smtClean="0">
                <a:latin typeface="Garamond" pitchFamily="18" charset="0"/>
              </a:rPr>
              <a:t>Aunque cada proceso productivo dentro del ámbito sanitario cuente con sus especificidades, hay dos enfoques alternativos:</a:t>
            </a:r>
          </a:p>
          <a:p>
            <a:pPr algn="just"/>
            <a:r>
              <a:rPr lang="es-ES" dirty="0" smtClean="0">
                <a:latin typeface="Garamond" pitchFamily="18" charset="0"/>
              </a:rPr>
              <a:t>	- Funciones tecnológicas derivadas de la teoría de la empresa (válido si se quiere caracterizar el proceso de producción)</a:t>
            </a:r>
          </a:p>
          <a:p>
            <a:pPr algn="just"/>
            <a:r>
              <a:rPr lang="es-ES" dirty="0" smtClean="0">
                <a:latin typeface="Garamond" pitchFamily="18" charset="0"/>
              </a:rPr>
              <a:t>	- Funciones de comportamiento, derivadas de la teoría de la regulación (válido si se asume un modelo de organización que no se incluye, y se quiere controlar por factores ambientales u operacionales)</a:t>
            </a:r>
          </a:p>
          <a:p>
            <a:pPr algn="just"/>
            <a:endParaRPr lang="es-ES" dirty="0" smtClean="0">
              <a:latin typeface="Garamond" pitchFamily="18" charset="0"/>
            </a:endParaRPr>
          </a:p>
          <a:p>
            <a:pPr algn="just"/>
            <a:r>
              <a:rPr lang="es-ES" dirty="0" smtClean="0">
                <a:latin typeface="Garamond" pitchFamily="18" charset="0"/>
              </a:rPr>
              <a:t>Muchos estudios en el ámbito sanitario adoptan el primer enfoque, con una función de producción </a:t>
            </a:r>
            <a:r>
              <a:rPr lang="es-ES" dirty="0" err="1" smtClean="0">
                <a:latin typeface="Garamond" pitchFamily="18" charset="0"/>
              </a:rPr>
              <a:t>neocláscica</a:t>
            </a:r>
            <a:r>
              <a:rPr lang="es-ES" dirty="0" smtClean="0">
                <a:latin typeface="Garamond" pitchFamily="18" charset="0"/>
              </a:rPr>
              <a:t> especificada como una </a:t>
            </a:r>
            <a:r>
              <a:rPr lang="es-ES" dirty="0" err="1" smtClean="0">
                <a:latin typeface="Garamond" pitchFamily="18" charset="0"/>
              </a:rPr>
              <a:t>Cobb</a:t>
            </a:r>
            <a:r>
              <a:rPr lang="es-ES" dirty="0" smtClean="0">
                <a:latin typeface="Garamond" pitchFamily="18" charset="0"/>
              </a:rPr>
              <a:t>-Douglas o una </a:t>
            </a:r>
            <a:r>
              <a:rPr lang="es-ES" dirty="0" err="1" smtClean="0">
                <a:latin typeface="Garamond" pitchFamily="18" charset="0"/>
              </a:rPr>
              <a:t>translog</a:t>
            </a:r>
            <a:r>
              <a:rPr lang="es-ES" dirty="0" smtClean="0">
                <a:latin typeface="Garamond" pitchFamily="18" charset="0"/>
              </a:rPr>
              <a:t> (incluyendo </a:t>
            </a:r>
            <a:r>
              <a:rPr lang="es-ES" dirty="0" err="1" smtClean="0">
                <a:latin typeface="Garamond" pitchFamily="18" charset="0"/>
              </a:rPr>
              <a:t>ln</a:t>
            </a:r>
            <a:r>
              <a:rPr lang="es-ES" dirty="0" smtClean="0">
                <a:latin typeface="Garamond" pitchFamily="18" charset="0"/>
              </a:rPr>
              <a:t> de los inputs, ½ de sus cuadrados, y los productos cruzados.</a:t>
            </a:r>
          </a:p>
          <a:p>
            <a:pPr algn="just"/>
            <a:endParaRPr lang="es-ES" dirty="0">
              <a:latin typeface="Garamond"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357158" y="357166"/>
            <a:ext cx="8286808" cy="5078313"/>
          </a:xfrm>
          <a:prstGeom prst="rect">
            <a:avLst/>
          </a:prstGeom>
          <a:noFill/>
        </p:spPr>
        <p:txBody>
          <a:bodyPr wrap="square" rtlCol="0">
            <a:spAutoFit/>
          </a:bodyPr>
          <a:lstStyle/>
          <a:p>
            <a:pPr algn="just"/>
            <a:r>
              <a:rPr lang="es-ES" b="1" dirty="0" smtClean="0">
                <a:latin typeface="Garamond" pitchFamily="18" charset="0"/>
              </a:rPr>
              <a:t>¿Cómo interpretar los residuos?</a:t>
            </a:r>
          </a:p>
          <a:p>
            <a:pPr algn="just"/>
            <a:endParaRPr lang="es-ES" dirty="0" smtClean="0">
              <a:latin typeface="Garamond" pitchFamily="18" charset="0"/>
            </a:endParaRPr>
          </a:p>
          <a:p>
            <a:pPr algn="just"/>
            <a:r>
              <a:rPr lang="es-ES" dirty="0" smtClean="0">
                <a:latin typeface="Garamond" pitchFamily="18" charset="0"/>
              </a:rPr>
              <a:t>El tipo de modelo escogido condicionará la interpretación de los residuos:</a:t>
            </a:r>
          </a:p>
          <a:p>
            <a:pPr algn="just"/>
            <a:endParaRPr lang="es-ES" dirty="0" smtClean="0">
              <a:latin typeface="Garamond" pitchFamily="18" charset="0"/>
            </a:endParaRPr>
          </a:p>
          <a:p>
            <a:pPr algn="just"/>
            <a:r>
              <a:rPr lang="es-ES" dirty="0" smtClean="0">
                <a:latin typeface="Garamond" pitchFamily="18" charset="0"/>
              </a:rPr>
              <a:t>FRONTERA DETERMINISTA	MCO: el residuo informa del alejamiento del  				comportamiento eficiente medio. Se pueden 				ordenar las unidades según el residuo, y establecer 				un ranking de unidades</a:t>
            </a:r>
          </a:p>
          <a:p>
            <a:pPr algn="just"/>
            <a:endParaRPr lang="es-ES" dirty="0" smtClean="0">
              <a:latin typeface="Garamond" pitchFamily="18" charset="0"/>
            </a:endParaRPr>
          </a:p>
          <a:p>
            <a:pPr algn="just"/>
            <a:r>
              <a:rPr lang="es-ES" dirty="0" smtClean="0">
                <a:latin typeface="Garamond" pitchFamily="18" charset="0"/>
              </a:rPr>
              <a:t>				MCO corregidos: el residuo informa de la 				ineficiencia, como la distancia de cada unidad a la 				frontera  	 </a:t>
            </a:r>
          </a:p>
          <a:p>
            <a:pPr algn="just"/>
            <a:r>
              <a:rPr lang="es-ES" dirty="0" smtClean="0">
                <a:latin typeface="Garamond" pitchFamily="18" charset="0"/>
              </a:rPr>
              <a:t>  </a:t>
            </a:r>
          </a:p>
          <a:p>
            <a:pPr algn="just"/>
            <a:r>
              <a:rPr lang="es-ES" dirty="0" smtClean="0">
                <a:latin typeface="Garamond" pitchFamily="18" charset="0"/>
              </a:rPr>
              <a:t>FRONTERA ESTOCÁSTICA	El residuo incluye el error estadístico (por 				inexactitudes de medida y heterogeneidad no 				observable) y también ineficiencia</a:t>
            </a:r>
          </a:p>
          <a:p>
            <a:pPr algn="just"/>
            <a:endParaRPr lang="es-ES" dirty="0" smtClean="0">
              <a:latin typeface="Garamond" pitchFamily="18" charset="0"/>
            </a:endParaRPr>
          </a:p>
          <a:p>
            <a:pPr algn="just"/>
            <a:endParaRPr lang="es-ES" dirty="0">
              <a:latin typeface="Garamond" pitchFamily="18" charset="0"/>
            </a:endParaRPr>
          </a:p>
        </p:txBody>
      </p:sp>
      <p:sp>
        <p:nvSpPr>
          <p:cNvPr id="5" name="4 Abrir llave"/>
          <p:cNvSpPr/>
          <p:nvPr/>
        </p:nvSpPr>
        <p:spPr>
          <a:xfrm>
            <a:off x="3714744" y="1500174"/>
            <a:ext cx="214314" cy="21431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 name="5 Abrir llave"/>
          <p:cNvSpPr/>
          <p:nvPr/>
        </p:nvSpPr>
        <p:spPr>
          <a:xfrm>
            <a:off x="3714744" y="3929066"/>
            <a:ext cx="142876" cy="8572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285720" y="285728"/>
            <a:ext cx="8429684" cy="2585323"/>
          </a:xfrm>
          <a:prstGeom prst="rect">
            <a:avLst/>
          </a:prstGeom>
          <a:noFill/>
        </p:spPr>
        <p:txBody>
          <a:bodyPr wrap="square" rtlCol="0">
            <a:spAutoFit/>
          </a:bodyPr>
          <a:lstStyle/>
          <a:p>
            <a:pPr algn="just"/>
            <a:r>
              <a:rPr lang="es-ES" b="1" dirty="0" smtClean="0">
                <a:latin typeface="Garamond" pitchFamily="18" charset="0"/>
              </a:rPr>
              <a:t>¿Cómo extraer los indicadores de eficiencia?</a:t>
            </a:r>
          </a:p>
          <a:p>
            <a:pPr algn="just"/>
            <a:endParaRPr lang="es-ES" dirty="0" smtClean="0">
              <a:latin typeface="Garamond" pitchFamily="18" charset="0"/>
            </a:endParaRPr>
          </a:p>
          <a:p>
            <a:pPr algn="just"/>
            <a:r>
              <a:rPr lang="es-ES" dirty="0" smtClean="0">
                <a:latin typeface="Garamond" pitchFamily="18" charset="0"/>
              </a:rPr>
              <a:t>Si se trata de una función de producción, el residuo determinará el nivel de ineficiencia, que se sitúa entre 0 y 1. (La eficiencia se obtiene por diferencia con la unidad).</a:t>
            </a:r>
          </a:p>
          <a:p>
            <a:pPr algn="just"/>
            <a:endParaRPr lang="es-ES" dirty="0" smtClean="0">
              <a:latin typeface="Garamond" pitchFamily="18" charset="0"/>
            </a:endParaRPr>
          </a:p>
          <a:p>
            <a:pPr algn="just"/>
            <a:r>
              <a:rPr lang="es-ES" dirty="0" smtClean="0">
                <a:latin typeface="Garamond" pitchFamily="18" charset="0"/>
              </a:rPr>
              <a:t>Si el modelo está especificado en niveles, la eficiencia se calcula como distancia en absoluto a la frontera, y si está en logaritmos, en distancia porcentual (no absoluta). </a:t>
            </a:r>
          </a:p>
          <a:p>
            <a:pPr algn="just"/>
            <a:r>
              <a:rPr lang="es-ES" dirty="0" smtClean="0">
                <a:latin typeface="Garamond" pitchFamily="18" charset="0"/>
              </a:rPr>
              <a:t>  </a:t>
            </a:r>
          </a:p>
          <a:p>
            <a:pPr algn="just"/>
            <a:endParaRPr lang="es-ES" dirty="0">
              <a:latin typeface="Garamond"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357158" y="214290"/>
            <a:ext cx="8286808" cy="4524315"/>
          </a:xfrm>
          <a:prstGeom prst="rect">
            <a:avLst/>
          </a:prstGeom>
          <a:noFill/>
        </p:spPr>
        <p:txBody>
          <a:bodyPr wrap="square" rtlCol="0">
            <a:spAutoFit/>
          </a:bodyPr>
          <a:lstStyle/>
          <a:p>
            <a:r>
              <a:rPr lang="es-ES" b="1" dirty="0" smtClean="0">
                <a:latin typeface="Garamond" pitchFamily="18" charset="0"/>
              </a:rPr>
              <a:t>DEA en el ámbito sanitario</a:t>
            </a:r>
          </a:p>
          <a:p>
            <a:endParaRPr lang="es-ES" b="1" dirty="0" smtClean="0">
              <a:latin typeface="Garamond" pitchFamily="18" charset="0"/>
            </a:endParaRPr>
          </a:p>
          <a:p>
            <a:endParaRPr lang="es-ES" dirty="0" smtClean="0">
              <a:latin typeface="Garamond" pitchFamily="18" charset="0"/>
            </a:endParaRPr>
          </a:p>
          <a:p>
            <a:r>
              <a:rPr lang="es-ES" dirty="0" smtClean="0">
                <a:latin typeface="Garamond" pitchFamily="18" charset="0"/>
              </a:rPr>
              <a:t>Al contrario que en el análisis de fronteras estocásticas, en el que el análisis </a:t>
            </a:r>
            <a:r>
              <a:rPr lang="es-ES" dirty="0" err="1" smtClean="0">
                <a:latin typeface="Garamond" pitchFamily="18" charset="0"/>
              </a:rPr>
              <a:t>paramétrico</a:t>
            </a:r>
            <a:r>
              <a:rPr lang="es-ES" dirty="0" smtClean="0">
                <a:latin typeface="Garamond" pitchFamily="18" charset="0"/>
              </a:rPr>
              <a:t> es guiado por la teoría, en DEA son los datos los que determinan la frontera. La situación y forma de la frontera se determina a partir de la idea de que si una unidad utiliza menos input para conseguir el mismo output, puede considerarse eficiente.</a:t>
            </a:r>
          </a:p>
          <a:p>
            <a:endParaRPr lang="es-ES" dirty="0" smtClean="0">
              <a:latin typeface="Garamond" pitchFamily="18" charset="0"/>
            </a:endParaRPr>
          </a:p>
          <a:p>
            <a:endParaRPr lang="es-ES" dirty="0" smtClean="0">
              <a:latin typeface="Garamond" pitchFamily="18" charset="0"/>
            </a:endParaRPr>
          </a:p>
          <a:p>
            <a:r>
              <a:rPr lang="es-ES" dirty="0" smtClean="0">
                <a:latin typeface="Garamond" pitchFamily="18" charset="0"/>
              </a:rPr>
              <a:t>Las unidades de análisis pueden comprender sistemas de salud nacionales (y realizar comparaciones entre países), regiones o distritos, hospitales, servicios específicos o departamentos, o profesionales específicos.</a:t>
            </a:r>
          </a:p>
          <a:p>
            <a:endParaRPr lang="es-ES" dirty="0" smtClean="0">
              <a:latin typeface="Garamond" pitchFamily="18" charset="0"/>
            </a:endParaRPr>
          </a:p>
          <a:p>
            <a:endParaRPr lang="es-ES" dirty="0" smtClean="0">
              <a:latin typeface="Garamond" pitchFamily="18" charset="0"/>
            </a:endParaRPr>
          </a:p>
          <a:p>
            <a:r>
              <a:rPr lang="es-ES" dirty="0" smtClean="0">
                <a:latin typeface="Garamond" pitchFamily="18" charset="0"/>
              </a:rPr>
              <a:t>En términos sanitarios, es difícil disponer de precios (especialmente de los outputs) por lo que los análisis DEA se centran en la medición de la eficiencia técnica y no </a:t>
            </a:r>
            <a:r>
              <a:rPr lang="es-ES" dirty="0" err="1" smtClean="0">
                <a:latin typeface="Garamond" pitchFamily="18" charset="0"/>
              </a:rPr>
              <a:t>asignativa</a:t>
            </a:r>
            <a:r>
              <a:rPr lang="es-ES" dirty="0" smtClean="0">
                <a:latin typeface="Garamond" pitchFamily="18" charset="0"/>
              </a:rPr>
              <a:t>.</a:t>
            </a:r>
            <a:endParaRPr lang="es-ES" dirty="0">
              <a:latin typeface="Garamond"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285720" y="428604"/>
            <a:ext cx="8572560" cy="2308324"/>
          </a:xfrm>
          <a:prstGeom prst="rect">
            <a:avLst/>
          </a:prstGeom>
          <a:noFill/>
        </p:spPr>
        <p:txBody>
          <a:bodyPr wrap="square" rtlCol="0">
            <a:spAutoFit/>
          </a:bodyPr>
          <a:lstStyle/>
          <a:p>
            <a:r>
              <a:rPr lang="es-ES" b="1" dirty="0" smtClean="0">
                <a:latin typeface="Garamond" pitchFamily="18" charset="0"/>
              </a:rPr>
              <a:t>Consideraciones en DEA</a:t>
            </a:r>
          </a:p>
          <a:p>
            <a:endParaRPr lang="es-ES" dirty="0" smtClean="0">
              <a:latin typeface="Garamond" pitchFamily="18" charset="0"/>
            </a:endParaRPr>
          </a:p>
          <a:p>
            <a:pPr>
              <a:buFontTx/>
              <a:buChar char="-"/>
            </a:pPr>
            <a:r>
              <a:rPr lang="es-ES" dirty="0" smtClean="0">
                <a:latin typeface="Garamond" pitchFamily="18" charset="0"/>
              </a:rPr>
              <a:t>Asumir rendimientos constantes o variables</a:t>
            </a:r>
          </a:p>
          <a:p>
            <a:pPr>
              <a:buFontTx/>
              <a:buChar char="-"/>
            </a:pPr>
            <a:r>
              <a:rPr lang="es-ES" dirty="0" smtClean="0">
                <a:latin typeface="Garamond" pitchFamily="18" charset="0"/>
              </a:rPr>
              <a:t>Asumir orientación input o output</a:t>
            </a:r>
          </a:p>
          <a:p>
            <a:pPr>
              <a:buFontTx/>
              <a:buChar char="-"/>
            </a:pPr>
            <a:r>
              <a:rPr lang="es-ES" dirty="0" smtClean="0">
                <a:latin typeface="Garamond" pitchFamily="18" charset="0"/>
              </a:rPr>
              <a:t>Aplicar restricciones en las ponderaciones</a:t>
            </a:r>
          </a:p>
          <a:p>
            <a:pPr>
              <a:buFontTx/>
              <a:buChar char="-"/>
            </a:pPr>
            <a:r>
              <a:rPr lang="es-ES" dirty="0" smtClean="0">
                <a:latin typeface="Garamond" pitchFamily="18" charset="0"/>
              </a:rPr>
              <a:t>Tratar las holguras</a:t>
            </a:r>
          </a:p>
          <a:p>
            <a:pPr>
              <a:buFontTx/>
              <a:buChar char="-"/>
            </a:pPr>
            <a:r>
              <a:rPr lang="es-ES" dirty="0" smtClean="0">
                <a:latin typeface="Garamond" pitchFamily="18" charset="0"/>
              </a:rPr>
              <a:t>Especificación del modelo y juzgar la calidad de modelo DEA</a:t>
            </a:r>
          </a:p>
          <a:p>
            <a:pPr>
              <a:buFontTx/>
              <a:buChar char="-"/>
            </a:pPr>
            <a:r>
              <a:rPr lang="es-ES" dirty="0" smtClean="0">
                <a:latin typeface="Garamond" pitchFamily="18" charset="0"/>
              </a:rPr>
              <a:t>Ajuste de los factores ambientales</a:t>
            </a:r>
            <a:endParaRPr lang="es-ES" dirty="0">
              <a:latin typeface="Garamond"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285720" y="428604"/>
            <a:ext cx="8286808" cy="5909310"/>
          </a:xfrm>
          <a:prstGeom prst="rect">
            <a:avLst/>
          </a:prstGeom>
          <a:noFill/>
        </p:spPr>
        <p:txBody>
          <a:bodyPr wrap="square" rtlCol="0">
            <a:spAutoFit/>
          </a:bodyPr>
          <a:lstStyle/>
          <a:p>
            <a:pPr algn="just"/>
            <a:r>
              <a:rPr lang="es-ES" b="1" dirty="0" smtClean="0">
                <a:latin typeface="Garamond" pitchFamily="18" charset="0"/>
              </a:rPr>
              <a:t>¿Qué tipo de rendimientos a escala asumir?</a:t>
            </a:r>
          </a:p>
          <a:p>
            <a:pPr algn="just"/>
            <a:endParaRPr lang="es-ES" dirty="0" smtClean="0">
              <a:latin typeface="Garamond" pitchFamily="18" charset="0"/>
            </a:endParaRPr>
          </a:p>
          <a:p>
            <a:pPr algn="just"/>
            <a:r>
              <a:rPr lang="es-ES" dirty="0" smtClean="0">
                <a:latin typeface="Garamond" pitchFamily="18" charset="0"/>
              </a:rPr>
              <a:t>La extensión del modelo DEA desde rendimientos constantes (</a:t>
            </a:r>
            <a:r>
              <a:rPr lang="es-ES" dirty="0" err="1" smtClean="0">
                <a:latin typeface="Garamond" pitchFamily="18" charset="0"/>
              </a:rPr>
              <a:t>Charnes</a:t>
            </a:r>
            <a:r>
              <a:rPr lang="es-ES" dirty="0" smtClean="0">
                <a:latin typeface="Garamond" pitchFamily="18" charset="0"/>
              </a:rPr>
              <a:t>, Cooper y </a:t>
            </a:r>
            <a:r>
              <a:rPr lang="es-ES" dirty="0" err="1" smtClean="0">
                <a:latin typeface="Garamond" pitchFamily="18" charset="0"/>
              </a:rPr>
              <a:t>Rhodes</a:t>
            </a:r>
            <a:r>
              <a:rPr lang="es-ES" dirty="0" smtClean="0">
                <a:latin typeface="Garamond" pitchFamily="18" charset="0"/>
              </a:rPr>
              <a:t> 1978)(CRS) a rendimientos variables (</a:t>
            </a:r>
            <a:r>
              <a:rPr lang="es-ES" dirty="0" err="1" smtClean="0">
                <a:latin typeface="Garamond" pitchFamily="18" charset="0"/>
              </a:rPr>
              <a:t>Banker</a:t>
            </a:r>
            <a:r>
              <a:rPr lang="es-ES" dirty="0" smtClean="0">
                <a:latin typeface="Garamond" pitchFamily="18" charset="0"/>
              </a:rPr>
              <a:t>, </a:t>
            </a:r>
            <a:r>
              <a:rPr lang="es-ES" dirty="0" err="1" smtClean="0">
                <a:latin typeface="Garamond" pitchFamily="18" charset="0"/>
              </a:rPr>
              <a:t>Charnes</a:t>
            </a:r>
            <a:r>
              <a:rPr lang="es-ES" dirty="0" smtClean="0">
                <a:latin typeface="Garamond" pitchFamily="18" charset="0"/>
              </a:rPr>
              <a:t> y Cooper, 1984) (VRS) se estableció para ajustara las situaciones en las que no todas las unidades estuvieran operando en su escala óptima.</a:t>
            </a:r>
          </a:p>
          <a:p>
            <a:pPr algn="just"/>
            <a:r>
              <a:rPr lang="es-ES" dirty="0" smtClean="0">
                <a:latin typeface="Garamond" pitchFamily="18" charset="0"/>
              </a:rPr>
              <a:t>En el sector sanitario aparecen:</a:t>
            </a:r>
          </a:p>
          <a:p>
            <a:pPr algn="just"/>
            <a:r>
              <a:rPr lang="es-ES" dirty="0" smtClean="0">
                <a:latin typeface="Garamond" pitchFamily="18" charset="0"/>
              </a:rPr>
              <a:t>	- competencia imperfecta</a:t>
            </a:r>
          </a:p>
          <a:p>
            <a:pPr algn="just"/>
            <a:r>
              <a:rPr lang="es-ES" dirty="0" smtClean="0">
                <a:latin typeface="Garamond" pitchFamily="18" charset="0"/>
              </a:rPr>
              <a:t>	- restricciones financieras</a:t>
            </a:r>
          </a:p>
          <a:p>
            <a:pPr algn="just"/>
            <a:r>
              <a:rPr lang="es-ES" dirty="0" smtClean="0">
                <a:latin typeface="Garamond" pitchFamily="18" charset="0"/>
              </a:rPr>
              <a:t>	- restricciones regulatorias a la entrada</a:t>
            </a:r>
          </a:p>
          <a:p>
            <a:pPr algn="just"/>
            <a:r>
              <a:rPr lang="es-ES" dirty="0" smtClean="0">
                <a:latin typeface="Garamond" pitchFamily="18" charset="0"/>
              </a:rPr>
              <a:t>	- fusiones y salidas de distintas organizaciones</a:t>
            </a:r>
          </a:p>
          <a:p>
            <a:pPr algn="just"/>
            <a:endParaRPr lang="es-ES" dirty="0" smtClean="0">
              <a:latin typeface="Garamond" pitchFamily="18" charset="0"/>
            </a:endParaRPr>
          </a:p>
          <a:p>
            <a:pPr algn="just"/>
            <a:r>
              <a:rPr lang="es-ES" dirty="0" smtClean="0">
                <a:latin typeface="Garamond" pitchFamily="18" charset="0"/>
              </a:rPr>
              <a:t>Y todo ello puede derivar en que las organizaciones operen en una escala ineficiente</a:t>
            </a:r>
          </a:p>
          <a:p>
            <a:pPr algn="just"/>
            <a:endParaRPr lang="es-ES" dirty="0" smtClean="0">
              <a:latin typeface="Garamond" pitchFamily="18" charset="0"/>
            </a:endParaRPr>
          </a:p>
          <a:p>
            <a:pPr algn="just"/>
            <a:r>
              <a:rPr lang="es-ES" dirty="0" smtClean="0">
                <a:latin typeface="Garamond" pitchFamily="18" charset="0"/>
              </a:rPr>
              <a:t>Si se escogen rendimientos a escala cuando el nivel de escala no es el óptimo, el nivel de ineficiencia será más elevado que el que incluye exclusivamente la ineficiencia operacional, al añadir la ineficiencia de escala en el cómputo.</a:t>
            </a:r>
          </a:p>
          <a:p>
            <a:pPr algn="just"/>
            <a:endParaRPr lang="es-ES" dirty="0" smtClean="0">
              <a:latin typeface="Garamond" pitchFamily="18" charset="0"/>
            </a:endParaRPr>
          </a:p>
          <a:p>
            <a:pPr algn="just"/>
            <a:r>
              <a:rPr lang="es-ES" dirty="0" smtClean="0">
                <a:latin typeface="Garamond" pitchFamily="18" charset="0"/>
              </a:rPr>
              <a:t>La restricción de convexidad que se añade al pasar de CRS a VRS asegura que cada unidad sea comparada con centros que operan en su misma escala</a:t>
            </a:r>
          </a:p>
          <a:p>
            <a:endParaRPr lang="es-ES" dirty="0">
              <a:latin typeface="Garamond"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285720" y="357166"/>
            <a:ext cx="8501122" cy="5909310"/>
          </a:xfrm>
          <a:prstGeom prst="rect">
            <a:avLst/>
          </a:prstGeom>
          <a:noFill/>
        </p:spPr>
        <p:txBody>
          <a:bodyPr wrap="square" rtlCol="0">
            <a:spAutoFit/>
          </a:bodyPr>
          <a:lstStyle/>
          <a:p>
            <a:pPr algn="just"/>
            <a:r>
              <a:rPr lang="es-ES" dirty="0" smtClean="0">
                <a:latin typeface="Garamond" pitchFamily="18" charset="0"/>
              </a:rPr>
              <a:t>La elección entre CRS o VRS depende del contexto y propósito del análisis, o si lo que se analiza es la eficiencia en el corto o en el largo plazo.</a:t>
            </a:r>
          </a:p>
          <a:p>
            <a:pPr algn="just"/>
            <a:endParaRPr lang="es-ES" dirty="0" smtClean="0">
              <a:latin typeface="Garamond" pitchFamily="18" charset="0"/>
            </a:endParaRPr>
          </a:p>
          <a:p>
            <a:pPr algn="just">
              <a:buFontTx/>
              <a:buChar char="-"/>
            </a:pPr>
            <a:r>
              <a:rPr lang="es-ES" dirty="0" smtClean="0">
                <a:latin typeface="Garamond" pitchFamily="18" charset="0"/>
              </a:rPr>
              <a:t> Desde la perspectiva social, el interés se centra en el nivel de ineficiencia, no tanto en si ésta se debe a la escala en la que se opera o a cualquier otra razón, por lo que CRS es buena opción.</a:t>
            </a:r>
          </a:p>
          <a:p>
            <a:pPr algn="just">
              <a:buFontTx/>
              <a:buChar char="-"/>
            </a:pPr>
            <a:r>
              <a:rPr lang="es-ES" dirty="0" smtClean="0">
                <a:latin typeface="Garamond" pitchFamily="18" charset="0"/>
              </a:rPr>
              <a:t> Desde un punto de vista de la gestión, interesa más descontar el efecto de la escala, y VRS es más adecuado.</a:t>
            </a:r>
          </a:p>
          <a:p>
            <a:pPr algn="just">
              <a:buFontTx/>
              <a:buChar char="-"/>
            </a:pPr>
            <a:endParaRPr lang="es-ES" dirty="0" smtClean="0">
              <a:latin typeface="Garamond" pitchFamily="18" charset="0"/>
            </a:endParaRPr>
          </a:p>
          <a:p>
            <a:pPr algn="just"/>
            <a:r>
              <a:rPr lang="es-ES" dirty="0" smtClean="0">
                <a:latin typeface="Garamond" pitchFamily="18" charset="0"/>
              </a:rPr>
              <a:t>Cuando el número de observaciones es pequeño, es más probable que se noten los efectos en la estimación de la eficiencia de invocar un modelo incorrecto: si la muestra que se utiliza es grande, es más fácil configurar un grupo de comparación con los pesos adecuados. Por ello, con muestras pequeñas, la elección entre CRS y VRS cobra mayor relevancia.</a:t>
            </a:r>
          </a:p>
          <a:p>
            <a:pPr algn="just"/>
            <a:endParaRPr lang="es-ES" dirty="0" smtClean="0">
              <a:latin typeface="Garamond" pitchFamily="18" charset="0"/>
            </a:endParaRPr>
          </a:p>
          <a:p>
            <a:pPr algn="just"/>
            <a:r>
              <a:rPr lang="es-ES" dirty="0" smtClean="0">
                <a:latin typeface="Garamond" pitchFamily="18" charset="0"/>
              </a:rPr>
              <a:t>Una complicación adicional aparece cuando la información de los inputs y outputs se introduce en forma de ratios (algo común en el ámbito sanitario, ya que la utilización del cociente anula el efecto de la escala lo que equivale a asumir rendimientos constantes. (tasas de mortalidad, médicos por habitante, enfermeros por cama ocupada, proporción del gasto clínico sobre el gasto total, tiempo dedicado a operaciones respecto del tiempo total…) </a:t>
            </a:r>
          </a:p>
          <a:p>
            <a:pPr algn="just"/>
            <a:endParaRPr lang="es-ES" dirty="0" smtClean="0">
              <a:latin typeface="Garamond" pitchFamily="18" charset="0"/>
            </a:endParaRPr>
          </a:p>
          <a:p>
            <a:pPr algn="just"/>
            <a:r>
              <a:rPr lang="es-ES" dirty="0" smtClean="0">
                <a:latin typeface="Garamond" pitchFamily="18" charset="0"/>
              </a:rPr>
              <a:t>En este caso, hay que escoger la opción de VRS.</a:t>
            </a:r>
            <a:endParaRPr lang="es-ES" dirty="0">
              <a:latin typeface="Garamond"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142844" y="142852"/>
            <a:ext cx="8501122" cy="5909310"/>
          </a:xfrm>
          <a:prstGeom prst="rect">
            <a:avLst/>
          </a:prstGeom>
          <a:noFill/>
        </p:spPr>
        <p:txBody>
          <a:bodyPr wrap="square" rtlCol="0">
            <a:spAutoFit/>
          </a:bodyPr>
          <a:lstStyle/>
          <a:p>
            <a:r>
              <a:rPr lang="es-ES" b="1" dirty="0" smtClean="0">
                <a:latin typeface="Garamond" pitchFamily="18" charset="0"/>
              </a:rPr>
              <a:t>¿Qué tipo de orientación asumir (minimización de input o maximización de output)?</a:t>
            </a:r>
          </a:p>
          <a:p>
            <a:endParaRPr lang="es-ES" dirty="0" smtClean="0">
              <a:latin typeface="Garamond" pitchFamily="18" charset="0"/>
            </a:endParaRPr>
          </a:p>
          <a:p>
            <a:r>
              <a:rPr lang="es-ES" dirty="0" smtClean="0">
                <a:latin typeface="Garamond" pitchFamily="18" charset="0"/>
              </a:rPr>
              <a:t>Si los rendimientos a escala son constantes, ambos enfoques son equivalentes</a:t>
            </a:r>
          </a:p>
          <a:p>
            <a:endParaRPr lang="es-ES" dirty="0" smtClean="0">
              <a:latin typeface="Garamond" pitchFamily="18" charset="0"/>
            </a:endParaRPr>
          </a:p>
          <a:p>
            <a:r>
              <a:rPr lang="es-ES" dirty="0" smtClean="0">
                <a:latin typeface="Garamond" pitchFamily="18" charset="0"/>
              </a:rPr>
              <a:t>Si los rendimientos son variables, los resultados no son lo mismo en cuanto a las recomendaciones de actuación (cuánto input hay que disminuir o cuánto output aumentar) aunque las unidades consideradas eficientes serán las mismas, porque ambos modelos estiman exactamente la misma frontera.</a:t>
            </a:r>
          </a:p>
          <a:p>
            <a:endParaRPr lang="es-ES" dirty="0" smtClean="0">
              <a:latin typeface="Garamond" pitchFamily="18" charset="0"/>
            </a:endParaRPr>
          </a:p>
          <a:p>
            <a:r>
              <a:rPr lang="es-ES" dirty="0" smtClean="0">
                <a:latin typeface="Garamond" pitchFamily="18" charset="0"/>
              </a:rPr>
              <a:t>La elección entre uno u otro, queda determinada por las variables (outputs o inputs) que están bajo control, que pueden ser modificadas. Por ejemplo:</a:t>
            </a:r>
          </a:p>
          <a:p>
            <a:endParaRPr lang="es-ES" dirty="0" smtClean="0">
              <a:latin typeface="Garamond" pitchFamily="18" charset="0"/>
            </a:endParaRPr>
          </a:p>
          <a:p>
            <a:pPr lvl="1">
              <a:buFontTx/>
              <a:buChar char="-"/>
            </a:pPr>
            <a:r>
              <a:rPr lang="es-ES" dirty="0" smtClean="0">
                <a:latin typeface="Garamond" pitchFamily="18" charset="0"/>
              </a:rPr>
              <a:t> El hospital tiene un contrato en el que se especifica el número de pacientes que deben ser atendidos (el output no es modificable, se escoge minimizar input)</a:t>
            </a:r>
          </a:p>
          <a:p>
            <a:pPr lvl="1">
              <a:buFontTx/>
              <a:buChar char="-"/>
            </a:pPr>
            <a:endParaRPr lang="es-ES" dirty="0" smtClean="0">
              <a:latin typeface="Garamond" pitchFamily="18" charset="0"/>
            </a:endParaRPr>
          </a:p>
          <a:p>
            <a:pPr lvl="1">
              <a:buFontTx/>
              <a:buChar char="-"/>
            </a:pPr>
            <a:r>
              <a:rPr lang="es-ES" dirty="0" smtClean="0">
                <a:latin typeface="Garamond" pitchFamily="18" charset="0"/>
              </a:rPr>
              <a:t> El hospital cuenta con un plan presupuestario inflexible que le impide aumentar los inputs (el input no es modificable, se escoge maximizar el output)  </a:t>
            </a:r>
          </a:p>
          <a:p>
            <a:pPr lvl="1"/>
            <a:endParaRPr lang="es-ES" dirty="0" smtClean="0">
              <a:latin typeface="Garamond" pitchFamily="18" charset="0"/>
            </a:endParaRPr>
          </a:p>
          <a:p>
            <a:pPr lvl="1"/>
            <a:r>
              <a:rPr lang="es-ES" dirty="0" smtClean="0">
                <a:latin typeface="Garamond" pitchFamily="18" charset="0"/>
              </a:rPr>
              <a:t> </a:t>
            </a:r>
          </a:p>
          <a:p>
            <a:endParaRPr lang="es-ES" dirty="0" smtClean="0">
              <a:latin typeface="Garamond" pitchFamily="18" charset="0"/>
            </a:endParaRPr>
          </a:p>
          <a:p>
            <a:endParaRPr lang="es-ES" dirty="0">
              <a:latin typeface="Garamond"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graphicFrame>
        <p:nvGraphicFramePr>
          <p:cNvPr id="4" name="2 Gráfico"/>
          <p:cNvGraphicFramePr/>
          <p:nvPr/>
        </p:nvGraphicFramePr>
        <p:xfrm>
          <a:off x="214282" y="571480"/>
          <a:ext cx="8429684" cy="30718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4 Gráfico"/>
          <p:cNvGraphicFramePr/>
          <p:nvPr/>
        </p:nvGraphicFramePr>
        <p:xfrm>
          <a:off x="214282" y="4214818"/>
          <a:ext cx="8491564" cy="2500330"/>
        </p:xfrm>
        <a:graphic>
          <a:graphicData uri="http://schemas.openxmlformats.org/drawingml/2006/chart">
            <c:chart xmlns:c="http://schemas.openxmlformats.org/drawingml/2006/chart" xmlns:r="http://schemas.openxmlformats.org/officeDocument/2006/relationships" r:id="rId4"/>
          </a:graphicData>
        </a:graphic>
      </p:graphicFrame>
      <p:sp>
        <p:nvSpPr>
          <p:cNvPr id="6" name="5 CuadroTexto"/>
          <p:cNvSpPr txBox="1"/>
          <p:nvPr/>
        </p:nvSpPr>
        <p:spPr>
          <a:xfrm>
            <a:off x="428596" y="357166"/>
            <a:ext cx="7286676" cy="646331"/>
          </a:xfrm>
          <a:prstGeom prst="rect">
            <a:avLst/>
          </a:prstGeom>
          <a:noFill/>
        </p:spPr>
        <p:txBody>
          <a:bodyPr wrap="square" rtlCol="0">
            <a:spAutoFit/>
          </a:bodyPr>
          <a:lstStyle/>
          <a:p>
            <a:r>
              <a:rPr lang="es-ES" dirty="0" smtClean="0">
                <a:latin typeface="Garamond" pitchFamily="18" charset="0"/>
              </a:rPr>
              <a:t>Euros total gasto público y privado. </a:t>
            </a:r>
            <a:r>
              <a:rPr lang="es-ES" dirty="0" err="1" smtClean="0">
                <a:latin typeface="Garamond" pitchFamily="18" charset="0"/>
              </a:rPr>
              <a:t>Eurostat</a:t>
            </a:r>
            <a:endParaRPr lang="es-ES" dirty="0" smtClean="0">
              <a:latin typeface="Garamond" pitchFamily="18" charset="0"/>
            </a:endParaRPr>
          </a:p>
          <a:p>
            <a:endParaRPr lang="es-ES" dirty="0">
              <a:latin typeface="Garamond" pitchFamily="18" charset="0"/>
            </a:endParaRPr>
          </a:p>
        </p:txBody>
      </p:sp>
      <p:sp>
        <p:nvSpPr>
          <p:cNvPr id="7" name="6 CuadroTexto"/>
          <p:cNvSpPr txBox="1"/>
          <p:nvPr/>
        </p:nvSpPr>
        <p:spPr>
          <a:xfrm>
            <a:off x="428596" y="3643314"/>
            <a:ext cx="7286676" cy="646331"/>
          </a:xfrm>
          <a:prstGeom prst="rect">
            <a:avLst/>
          </a:prstGeom>
          <a:noFill/>
        </p:spPr>
        <p:txBody>
          <a:bodyPr wrap="square" rtlCol="0">
            <a:spAutoFit/>
          </a:bodyPr>
          <a:lstStyle/>
          <a:p>
            <a:r>
              <a:rPr lang="es-ES" dirty="0" smtClean="0">
                <a:latin typeface="Garamond" pitchFamily="18" charset="0"/>
              </a:rPr>
              <a:t>Euros total gasto público. </a:t>
            </a:r>
            <a:r>
              <a:rPr lang="es-ES" dirty="0" err="1" smtClean="0">
                <a:latin typeface="Garamond" pitchFamily="18" charset="0"/>
              </a:rPr>
              <a:t>Eurostat</a:t>
            </a:r>
            <a:endParaRPr lang="es-ES" dirty="0" smtClean="0">
              <a:latin typeface="Garamond" pitchFamily="18" charset="0"/>
            </a:endParaRPr>
          </a:p>
          <a:p>
            <a:endParaRPr lang="es-ES" dirty="0">
              <a:latin typeface="Garamond"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214282" y="285728"/>
            <a:ext cx="8572560" cy="5355312"/>
          </a:xfrm>
          <a:prstGeom prst="rect">
            <a:avLst/>
          </a:prstGeom>
          <a:noFill/>
        </p:spPr>
        <p:txBody>
          <a:bodyPr wrap="square" rtlCol="0">
            <a:spAutoFit/>
          </a:bodyPr>
          <a:lstStyle/>
          <a:p>
            <a:pPr algn="just"/>
            <a:r>
              <a:rPr lang="es-ES" b="1" dirty="0" smtClean="0">
                <a:latin typeface="Garamond" pitchFamily="18" charset="0"/>
              </a:rPr>
              <a:t>¿Deben utilizarse ponderaciones alternativas?</a:t>
            </a:r>
          </a:p>
          <a:p>
            <a:pPr algn="just"/>
            <a:endParaRPr lang="es-ES" dirty="0" smtClean="0">
              <a:latin typeface="Garamond" pitchFamily="18" charset="0"/>
            </a:endParaRPr>
          </a:p>
          <a:p>
            <a:pPr algn="just"/>
            <a:r>
              <a:rPr lang="es-ES" dirty="0" smtClean="0">
                <a:latin typeface="Garamond" pitchFamily="18" charset="0"/>
              </a:rPr>
              <a:t>Una de las ventajas de DEA es que no es preciso especificar una ponderación de los inputs y outputs, porque se establecen en la propia optimización lineal.</a:t>
            </a:r>
          </a:p>
          <a:p>
            <a:pPr algn="just"/>
            <a:r>
              <a:rPr lang="es-ES" dirty="0" smtClean="0">
                <a:latin typeface="Garamond" pitchFamily="18" charset="0"/>
              </a:rPr>
              <a:t>Si se establecieran ponderaciones entre todos los inputs y outputs, DEA sería innecesario, y el cálculo de eficiencia sería trivial.</a:t>
            </a:r>
          </a:p>
          <a:p>
            <a:pPr algn="just"/>
            <a:r>
              <a:rPr lang="es-ES" dirty="0" smtClean="0">
                <a:latin typeface="Garamond" pitchFamily="18" charset="0"/>
              </a:rPr>
              <a:t>El DEA convencional, asume flexibilidad total en los pesos. Los pesos se establecen para cada DMU de la mejor forma posible, lo que significa que el ratio entre output e inputs se maximiza en relación con todas las demás </a:t>
            </a:r>
            <a:r>
              <a:rPr lang="es-ES" dirty="0" err="1" smtClean="0">
                <a:latin typeface="Garamond" pitchFamily="18" charset="0"/>
              </a:rPr>
              <a:t>DMUs</a:t>
            </a:r>
            <a:r>
              <a:rPr lang="es-ES" dirty="0" smtClean="0">
                <a:latin typeface="Garamond" pitchFamily="18" charset="0"/>
              </a:rPr>
              <a:t>.</a:t>
            </a:r>
          </a:p>
          <a:p>
            <a:pPr algn="just"/>
            <a:r>
              <a:rPr lang="es-ES" dirty="0" smtClean="0">
                <a:latin typeface="Garamond" pitchFamily="18" charset="0"/>
              </a:rPr>
              <a:t>Los resultados con DEA sin restricciones sobre los pesos ofrecen mejores ratios que cuando se establecen restricciones (precisamente por calcularlos de la mejor forma posible).</a:t>
            </a:r>
          </a:p>
          <a:p>
            <a:pPr algn="just"/>
            <a:endParaRPr lang="es-ES" dirty="0" smtClean="0">
              <a:latin typeface="Garamond" pitchFamily="18" charset="0"/>
            </a:endParaRPr>
          </a:p>
          <a:p>
            <a:pPr algn="just"/>
            <a:r>
              <a:rPr lang="es-ES" dirty="0" smtClean="0">
                <a:latin typeface="Garamond" pitchFamily="18" charset="0"/>
              </a:rPr>
              <a:t>Sin embargo, en DEA es posible encontrar scores muy altos para unidades en la que los pesos son muy altos en los inputs y outputs que operan muy bien, y nulos o muy bajos para los restantes (en educación, perfil García Márquez o Einstein). Esto abre la posibilidad de limitar la flexibilidad de los pesos estableciendo restricciones. Al hacer esto, la búsqueda de los “mejores pesos” para maximizar los scores no se da, y los niveles de eficiencia se reducen con respecto a los obtenidos con DEA sin restricciones.</a:t>
            </a:r>
          </a:p>
          <a:p>
            <a:pPr algn="just"/>
            <a:endParaRPr lang="es-ES" dirty="0">
              <a:latin typeface="Garamond"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500034" y="428604"/>
            <a:ext cx="8143932" cy="5632311"/>
          </a:xfrm>
          <a:prstGeom prst="rect">
            <a:avLst/>
          </a:prstGeom>
          <a:noFill/>
        </p:spPr>
        <p:txBody>
          <a:bodyPr wrap="square" rtlCol="0">
            <a:spAutoFit/>
          </a:bodyPr>
          <a:lstStyle/>
          <a:p>
            <a:pPr algn="just"/>
            <a:r>
              <a:rPr lang="es-ES" dirty="0" smtClean="0">
                <a:latin typeface="Garamond" pitchFamily="18" charset="0"/>
              </a:rPr>
              <a:t>La elección de las restricciones sobre los pesos es ciertamente subjetiva, pero también lo son otras elecciones que se toman al escoger determinados inputs y outputs.</a:t>
            </a:r>
          </a:p>
          <a:p>
            <a:pPr algn="just"/>
            <a:endParaRPr lang="es-ES" dirty="0" smtClean="0">
              <a:latin typeface="Garamond" pitchFamily="18" charset="0"/>
            </a:endParaRPr>
          </a:p>
          <a:p>
            <a:pPr algn="just"/>
            <a:r>
              <a:rPr lang="es-ES" dirty="0" smtClean="0">
                <a:latin typeface="Garamond" pitchFamily="18" charset="0"/>
              </a:rPr>
              <a:t>El grado permitido de flexibilidad en la elección de los pesos dependerá de lo homogéneas que sean las unidades evaluadas: </a:t>
            </a:r>
          </a:p>
          <a:p>
            <a:pPr algn="just"/>
            <a:r>
              <a:rPr lang="es-ES" dirty="0" smtClean="0">
                <a:latin typeface="Garamond" pitchFamily="18" charset="0"/>
              </a:rPr>
              <a:t>	- si se enfrentan a los mismos precios, producen los mismos outputs con la misma tecnología poca flexibilidad en pesos</a:t>
            </a:r>
          </a:p>
          <a:p>
            <a:pPr algn="just"/>
            <a:r>
              <a:rPr lang="es-ES" dirty="0" smtClean="0">
                <a:latin typeface="Garamond" pitchFamily="18" charset="0"/>
              </a:rPr>
              <a:t>	- si presentan más diferencias, se necesitará mayor flexibilidad en los pesos </a:t>
            </a:r>
          </a:p>
          <a:p>
            <a:pPr algn="just"/>
            <a:endParaRPr lang="es-ES" dirty="0" smtClean="0">
              <a:latin typeface="Garamond" pitchFamily="18" charset="0"/>
            </a:endParaRPr>
          </a:p>
          <a:p>
            <a:pPr algn="just"/>
            <a:endParaRPr lang="es-ES" dirty="0" smtClean="0">
              <a:latin typeface="Garamond" pitchFamily="18" charset="0"/>
            </a:endParaRPr>
          </a:p>
          <a:p>
            <a:pPr algn="just"/>
            <a:r>
              <a:rPr lang="es-ES" dirty="0" smtClean="0">
                <a:latin typeface="Garamond" pitchFamily="18" charset="0"/>
              </a:rPr>
              <a:t>Una forma de comprobar la sensibilidad por elegir pesos alternativos es el cálculo de eficiencias cruzadas:</a:t>
            </a:r>
          </a:p>
          <a:p>
            <a:pPr lvl="1" algn="just">
              <a:buFontTx/>
              <a:buChar char="-"/>
            </a:pPr>
            <a:r>
              <a:rPr lang="es-ES" dirty="0" smtClean="0">
                <a:latin typeface="Garamond" pitchFamily="18" charset="0"/>
              </a:rPr>
              <a:t>Se calcula el DEA sin restricciones y se escoge el conjunto de pesos de una DMU y se aplica a todas las demás.</a:t>
            </a:r>
          </a:p>
          <a:p>
            <a:pPr lvl="1" algn="just">
              <a:buFontTx/>
              <a:buChar char="-"/>
            </a:pPr>
            <a:r>
              <a:rPr lang="es-ES" dirty="0" smtClean="0">
                <a:latin typeface="Garamond" pitchFamily="18" charset="0"/>
              </a:rPr>
              <a:t>El procedimiento se repite para todas las </a:t>
            </a:r>
            <a:r>
              <a:rPr lang="es-ES" dirty="0" err="1" smtClean="0">
                <a:latin typeface="Garamond" pitchFamily="18" charset="0"/>
              </a:rPr>
              <a:t>DMUs</a:t>
            </a:r>
            <a:endParaRPr lang="es-ES" dirty="0" smtClean="0">
              <a:latin typeface="Garamond" pitchFamily="18" charset="0"/>
            </a:endParaRPr>
          </a:p>
          <a:p>
            <a:pPr lvl="1" algn="just">
              <a:buFontTx/>
              <a:buChar char="-"/>
            </a:pPr>
            <a:r>
              <a:rPr lang="es-ES" dirty="0" smtClean="0">
                <a:latin typeface="Garamond" pitchFamily="18" charset="0"/>
              </a:rPr>
              <a:t>La diagonal de la matriz ofrece los resultados del DEA usualmente utilizado, pero los resultados de fuera de la diagonal permiten comprobar la sensibilidad de los resultados, y comprobar la robustez de los mismos.</a:t>
            </a:r>
          </a:p>
          <a:p>
            <a:pPr algn="just"/>
            <a:endParaRPr lang="es-ES" dirty="0" smtClean="0">
              <a:latin typeface="Garamond" pitchFamily="18" charset="0"/>
            </a:endParaRPr>
          </a:p>
          <a:p>
            <a:pPr algn="just"/>
            <a:endParaRPr lang="es-ES" dirty="0">
              <a:latin typeface="Garamond"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214282" y="428604"/>
            <a:ext cx="8572560" cy="4801314"/>
          </a:xfrm>
          <a:prstGeom prst="rect">
            <a:avLst/>
          </a:prstGeom>
          <a:noFill/>
        </p:spPr>
        <p:txBody>
          <a:bodyPr wrap="square" rtlCol="0">
            <a:spAutoFit/>
          </a:bodyPr>
          <a:lstStyle/>
          <a:p>
            <a:pPr algn="just"/>
            <a:r>
              <a:rPr lang="es-ES" b="1" dirty="0" smtClean="0">
                <a:latin typeface="Garamond" pitchFamily="18" charset="0"/>
              </a:rPr>
              <a:t>Tratamiento de las holguras:</a:t>
            </a:r>
          </a:p>
          <a:p>
            <a:pPr algn="just"/>
            <a:endParaRPr lang="es-ES" dirty="0" smtClean="0">
              <a:latin typeface="Garamond" pitchFamily="18" charset="0"/>
            </a:endParaRPr>
          </a:p>
          <a:p>
            <a:pPr algn="just"/>
            <a:r>
              <a:rPr lang="es-ES" dirty="0" smtClean="0">
                <a:latin typeface="Garamond" pitchFamily="18" charset="0"/>
              </a:rPr>
              <a:t>Puede ocurrir que hay unidades situadas en el tramo recto de la frontera. A pesar de estar en la frontera, su comportamiento es mejorable por la holgura que presentan. La definición de eficiencia de </a:t>
            </a:r>
            <a:r>
              <a:rPr lang="es-ES" dirty="0" err="1" smtClean="0">
                <a:latin typeface="Garamond" pitchFamily="18" charset="0"/>
              </a:rPr>
              <a:t>Koopmans</a:t>
            </a:r>
            <a:r>
              <a:rPr lang="es-ES" dirty="0" smtClean="0">
                <a:latin typeface="Garamond" pitchFamily="18" charset="0"/>
              </a:rPr>
              <a:t> implica estar en la frontera y presentar holgura nula.</a:t>
            </a:r>
          </a:p>
          <a:p>
            <a:pPr algn="just"/>
            <a:endParaRPr lang="es-ES" dirty="0" smtClean="0">
              <a:latin typeface="Garamond" pitchFamily="18" charset="0"/>
            </a:endParaRPr>
          </a:p>
          <a:p>
            <a:pPr algn="just"/>
            <a:r>
              <a:rPr lang="es-ES" dirty="0" smtClean="0">
                <a:latin typeface="Garamond" pitchFamily="18" charset="0"/>
              </a:rPr>
              <a:t>Cuando se obvian las holguras, la eficiencia queda sobreestimada</a:t>
            </a:r>
          </a:p>
          <a:p>
            <a:pPr algn="just"/>
            <a:endParaRPr lang="es-ES" dirty="0" smtClean="0">
              <a:latin typeface="Garamond" pitchFamily="18" charset="0"/>
            </a:endParaRPr>
          </a:p>
          <a:p>
            <a:pPr algn="just"/>
            <a:r>
              <a:rPr lang="es-ES" dirty="0" smtClean="0">
                <a:latin typeface="Garamond" pitchFamily="18" charset="0"/>
              </a:rPr>
              <a:t>Existen varias formas de tratar las holguras</a:t>
            </a:r>
          </a:p>
          <a:p>
            <a:pPr algn="just"/>
            <a:r>
              <a:rPr lang="es-ES" dirty="0" smtClean="0">
                <a:latin typeface="Garamond" pitchFamily="18" charset="0"/>
              </a:rPr>
              <a:t>- </a:t>
            </a:r>
            <a:r>
              <a:rPr lang="es-ES" dirty="0" err="1" smtClean="0">
                <a:latin typeface="Garamond" pitchFamily="18" charset="0"/>
              </a:rPr>
              <a:t>Ali</a:t>
            </a:r>
            <a:r>
              <a:rPr lang="es-ES" dirty="0" smtClean="0">
                <a:latin typeface="Garamond" pitchFamily="18" charset="0"/>
              </a:rPr>
              <a:t> y </a:t>
            </a:r>
            <a:r>
              <a:rPr lang="es-ES" dirty="0" err="1" smtClean="0">
                <a:latin typeface="Garamond" pitchFamily="18" charset="0"/>
              </a:rPr>
              <a:t>Seiford</a:t>
            </a:r>
            <a:r>
              <a:rPr lang="es-ES" dirty="0" smtClean="0">
                <a:latin typeface="Garamond" pitchFamily="18" charset="0"/>
              </a:rPr>
              <a:t> (1993) proponen una vez alcanzada la frontera, desplazar la DMU en el tramo recto, con un método de dos etapas, pero esta solución no es radial, por lo que se pierde una de las propiedades de DEA “</a:t>
            </a:r>
            <a:r>
              <a:rPr lang="es-ES" dirty="0" err="1" smtClean="0">
                <a:latin typeface="Garamond" pitchFamily="18" charset="0"/>
              </a:rPr>
              <a:t>invarianza</a:t>
            </a:r>
            <a:r>
              <a:rPr lang="es-ES" dirty="0" smtClean="0">
                <a:latin typeface="Garamond" pitchFamily="18" charset="0"/>
              </a:rPr>
              <a:t> en las unidades”</a:t>
            </a:r>
          </a:p>
          <a:p>
            <a:pPr algn="just">
              <a:buFontTx/>
              <a:buChar char="-"/>
            </a:pPr>
            <a:r>
              <a:rPr lang="es-ES" dirty="0" smtClean="0">
                <a:latin typeface="Garamond" pitchFamily="18" charset="0"/>
              </a:rPr>
              <a:t> </a:t>
            </a:r>
            <a:r>
              <a:rPr lang="es-ES" dirty="0" err="1" smtClean="0">
                <a:latin typeface="Garamond" pitchFamily="18" charset="0"/>
              </a:rPr>
              <a:t>Coelli</a:t>
            </a:r>
            <a:r>
              <a:rPr lang="es-ES" dirty="0" smtClean="0">
                <a:latin typeface="Garamond" pitchFamily="18" charset="0"/>
              </a:rPr>
              <a:t> (1998) plantea otra solución que supone la solución de una secuencia de programas lineales que conducen a una solución que mantiene la </a:t>
            </a:r>
            <a:r>
              <a:rPr lang="es-ES" dirty="0" err="1" smtClean="0">
                <a:latin typeface="Garamond" pitchFamily="18" charset="0"/>
              </a:rPr>
              <a:t>invarianza</a:t>
            </a:r>
            <a:endParaRPr lang="es-ES" dirty="0" smtClean="0">
              <a:latin typeface="Garamond" pitchFamily="18" charset="0"/>
            </a:endParaRPr>
          </a:p>
          <a:p>
            <a:pPr algn="just">
              <a:buFontTx/>
              <a:buChar char="-"/>
            </a:pPr>
            <a:endParaRPr lang="es-ES" dirty="0" smtClean="0">
              <a:latin typeface="Garamond" pitchFamily="18" charset="0"/>
            </a:endParaRPr>
          </a:p>
          <a:p>
            <a:pPr algn="just"/>
            <a:r>
              <a:rPr lang="es-ES" dirty="0" smtClean="0">
                <a:latin typeface="Garamond" pitchFamily="18" charset="0"/>
              </a:rPr>
              <a:t>Esta cuestión todavía no está resuelta.</a:t>
            </a:r>
          </a:p>
          <a:p>
            <a:pPr algn="just"/>
            <a:endParaRPr lang="es-ES" dirty="0">
              <a:latin typeface="Garamond"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214282" y="357166"/>
            <a:ext cx="8501122" cy="4247317"/>
          </a:xfrm>
          <a:prstGeom prst="rect">
            <a:avLst/>
          </a:prstGeom>
          <a:noFill/>
        </p:spPr>
        <p:txBody>
          <a:bodyPr wrap="square" rtlCol="0">
            <a:spAutoFit/>
          </a:bodyPr>
          <a:lstStyle/>
          <a:p>
            <a:r>
              <a:rPr lang="es-ES" b="1" dirty="0" smtClean="0">
                <a:latin typeface="Garamond" pitchFamily="18" charset="0"/>
              </a:rPr>
              <a:t>Juzgando la bondad del modelo:</a:t>
            </a:r>
          </a:p>
          <a:p>
            <a:endParaRPr lang="es-ES" dirty="0" smtClean="0">
              <a:latin typeface="Garamond" pitchFamily="18" charset="0"/>
            </a:endParaRPr>
          </a:p>
          <a:p>
            <a:pPr algn="just"/>
            <a:r>
              <a:rPr lang="es-ES" dirty="0" smtClean="0">
                <a:latin typeface="Garamond" pitchFamily="18" charset="0"/>
              </a:rPr>
              <a:t>Aunque una de las ventajas de DEA sea que o es preciso conocer la función de producción subyacente, ello no significa que no que evaluar lo bien que refleja la realidad. Para ello hay que tener en cuenta lo siguiente:</a:t>
            </a:r>
          </a:p>
          <a:p>
            <a:pPr algn="just"/>
            <a:endParaRPr lang="es-ES" dirty="0" smtClean="0">
              <a:latin typeface="Garamond" pitchFamily="18" charset="0"/>
            </a:endParaRPr>
          </a:p>
          <a:p>
            <a:pPr algn="just"/>
            <a:r>
              <a:rPr lang="es-ES" dirty="0" smtClean="0">
                <a:latin typeface="Garamond" pitchFamily="18" charset="0"/>
              </a:rPr>
              <a:t>1. DEA asume que </a:t>
            </a:r>
            <a:r>
              <a:rPr lang="es-ES" b="1" dirty="0" smtClean="0">
                <a:latin typeface="Garamond" pitchFamily="18" charset="0"/>
              </a:rPr>
              <a:t>no existe aleatoriedad </a:t>
            </a:r>
            <a:r>
              <a:rPr lang="es-ES" dirty="0" smtClean="0">
                <a:latin typeface="Garamond" pitchFamily="18" charset="0"/>
              </a:rPr>
              <a:t>en el error</a:t>
            </a:r>
          </a:p>
          <a:p>
            <a:pPr algn="just"/>
            <a:r>
              <a:rPr lang="es-ES" dirty="0" smtClean="0">
                <a:latin typeface="Garamond" pitchFamily="18" charset="0"/>
              </a:rPr>
              <a:t>2. Los </a:t>
            </a:r>
            <a:r>
              <a:rPr lang="es-ES" b="1" dirty="0" smtClean="0">
                <a:latin typeface="Garamond" pitchFamily="18" charset="0"/>
              </a:rPr>
              <a:t>resultados son sensibles </a:t>
            </a:r>
            <a:r>
              <a:rPr lang="es-ES" dirty="0" smtClean="0">
                <a:latin typeface="Garamond" pitchFamily="18" charset="0"/>
              </a:rPr>
              <a:t>al hecho de que las </a:t>
            </a:r>
            <a:r>
              <a:rPr lang="es-ES" b="1" dirty="0" smtClean="0">
                <a:latin typeface="Garamond" pitchFamily="18" charset="0"/>
              </a:rPr>
              <a:t>muestras</a:t>
            </a:r>
            <a:r>
              <a:rPr lang="es-ES" dirty="0" smtClean="0">
                <a:latin typeface="Garamond" pitchFamily="18" charset="0"/>
              </a:rPr>
              <a:t> sean </a:t>
            </a:r>
            <a:r>
              <a:rPr lang="es-ES" b="1" dirty="0" smtClean="0">
                <a:latin typeface="Garamond" pitchFamily="18" charset="0"/>
              </a:rPr>
              <a:t>pequeñas</a:t>
            </a:r>
            <a:r>
              <a:rPr lang="es-ES" dirty="0" smtClean="0">
                <a:latin typeface="Garamond" pitchFamily="18" charset="0"/>
              </a:rPr>
              <a:t> y existan observaciones extremas (</a:t>
            </a:r>
            <a:r>
              <a:rPr lang="es-ES" b="1" dirty="0" err="1" smtClean="0">
                <a:latin typeface="Garamond" pitchFamily="18" charset="0"/>
              </a:rPr>
              <a:t>outliers</a:t>
            </a:r>
            <a:r>
              <a:rPr lang="es-ES" dirty="0" smtClean="0">
                <a:latin typeface="Garamond" pitchFamily="18" charset="0"/>
              </a:rPr>
              <a:t>)</a:t>
            </a:r>
          </a:p>
          <a:p>
            <a:pPr algn="just"/>
            <a:r>
              <a:rPr lang="es-ES" dirty="0" smtClean="0">
                <a:latin typeface="Garamond" pitchFamily="18" charset="0"/>
              </a:rPr>
              <a:t>3. La </a:t>
            </a:r>
            <a:r>
              <a:rPr lang="es-ES" b="1" dirty="0" smtClean="0">
                <a:latin typeface="Garamond" pitchFamily="18" charset="0"/>
              </a:rPr>
              <a:t>inclusión o exclusión de </a:t>
            </a:r>
            <a:r>
              <a:rPr lang="es-ES" dirty="0" smtClean="0">
                <a:latin typeface="Garamond" pitchFamily="18" charset="0"/>
              </a:rPr>
              <a:t>determinadas </a:t>
            </a:r>
            <a:r>
              <a:rPr lang="es-ES" b="1" dirty="0" smtClean="0">
                <a:latin typeface="Garamond" pitchFamily="18" charset="0"/>
              </a:rPr>
              <a:t>variables puede sesgar </a:t>
            </a:r>
            <a:r>
              <a:rPr lang="es-ES" dirty="0" smtClean="0">
                <a:latin typeface="Garamond" pitchFamily="18" charset="0"/>
              </a:rPr>
              <a:t>las estimaciones de eficiencia</a:t>
            </a:r>
          </a:p>
          <a:p>
            <a:pPr algn="just"/>
            <a:r>
              <a:rPr lang="es-ES" dirty="0" smtClean="0">
                <a:latin typeface="Garamond" pitchFamily="18" charset="0"/>
              </a:rPr>
              <a:t>4. Cuantas </a:t>
            </a:r>
            <a:r>
              <a:rPr lang="es-ES" b="1" dirty="0" smtClean="0">
                <a:latin typeface="Garamond" pitchFamily="18" charset="0"/>
              </a:rPr>
              <a:t>más variables </a:t>
            </a:r>
            <a:r>
              <a:rPr lang="es-ES" dirty="0" smtClean="0">
                <a:latin typeface="Garamond" pitchFamily="18" charset="0"/>
              </a:rPr>
              <a:t>se incluyen, </a:t>
            </a:r>
            <a:r>
              <a:rPr lang="es-ES" b="1" dirty="0" smtClean="0">
                <a:latin typeface="Garamond" pitchFamily="18" charset="0"/>
              </a:rPr>
              <a:t>menos discrimina </a:t>
            </a:r>
            <a:r>
              <a:rPr lang="es-ES" dirty="0" smtClean="0">
                <a:latin typeface="Garamond" pitchFamily="18" charset="0"/>
              </a:rPr>
              <a:t>el modelo entre </a:t>
            </a:r>
            <a:r>
              <a:rPr lang="es-ES" dirty="0" err="1" smtClean="0">
                <a:latin typeface="Garamond" pitchFamily="18" charset="0"/>
              </a:rPr>
              <a:t>DMUs</a:t>
            </a:r>
            <a:endParaRPr lang="es-ES" dirty="0" smtClean="0">
              <a:latin typeface="Garamond" pitchFamily="18" charset="0"/>
            </a:endParaRPr>
          </a:p>
          <a:p>
            <a:pPr algn="just"/>
            <a:r>
              <a:rPr lang="es-ES" dirty="0" smtClean="0">
                <a:latin typeface="Garamond" pitchFamily="18" charset="0"/>
              </a:rPr>
              <a:t>5. Hay que tener cuidado con la </a:t>
            </a:r>
            <a:r>
              <a:rPr lang="es-ES" b="1" dirty="0" smtClean="0">
                <a:latin typeface="Garamond" pitchFamily="18" charset="0"/>
              </a:rPr>
              <a:t>forma de incluir los factores </a:t>
            </a:r>
            <a:r>
              <a:rPr lang="es-ES" dirty="0" smtClean="0">
                <a:latin typeface="Garamond" pitchFamily="18" charset="0"/>
              </a:rPr>
              <a:t>y con </a:t>
            </a:r>
            <a:r>
              <a:rPr lang="es-ES" b="1" dirty="0" smtClean="0">
                <a:latin typeface="Garamond" pitchFamily="18" charset="0"/>
              </a:rPr>
              <a:t>niveles de output o input nulos </a:t>
            </a:r>
          </a:p>
          <a:p>
            <a:pPr algn="just"/>
            <a:r>
              <a:rPr lang="es-ES" dirty="0" smtClean="0">
                <a:latin typeface="Garamond" pitchFamily="18" charset="0"/>
              </a:rPr>
              <a:t>6. Se debe llevar a acabo </a:t>
            </a:r>
            <a:r>
              <a:rPr lang="es-ES" b="1" dirty="0" smtClean="0">
                <a:latin typeface="Garamond" pitchFamily="18" charset="0"/>
              </a:rPr>
              <a:t>análisis de sensibilidad </a:t>
            </a:r>
            <a:r>
              <a:rPr lang="es-ES" dirty="0" smtClean="0">
                <a:latin typeface="Garamond" pitchFamily="18" charset="0"/>
              </a:rPr>
              <a:t>para refinar la especificación del modelo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357158" y="357166"/>
            <a:ext cx="8358246" cy="4801314"/>
          </a:xfrm>
          <a:prstGeom prst="rect">
            <a:avLst/>
          </a:prstGeom>
          <a:noFill/>
        </p:spPr>
        <p:txBody>
          <a:bodyPr wrap="square" rtlCol="0">
            <a:spAutoFit/>
          </a:bodyPr>
          <a:lstStyle/>
          <a:p>
            <a:pPr algn="just"/>
            <a:r>
              <a:rPr lang="es-ES" dirty="0" smtClean="0">
                <a:effectLst>
                  <a:outerShdw blurRad="38100" dist="38100" dir="2700000" algn="tl">
                    <a:srgbClr val="000000">
                      <a:alpha val="43137"/>
                    </a:srgbClr>
                  </a:outerShdw>
                </a:effectLst>
                <a:latin typeface="Garamond" pitchFamily="18" charset="0"/>
              </a:rPr>
              <a:t>1. No existe aleatoriedad en el error:</a:t>
            </a:r>
          </a:p>
          <a:p>
            <a:pPr algn="just"/>
            <a:endParaRPr lang="es-ES" dirty="0" smtClean="0">
              <a:latin typeface="Garamond" pitchFamily="18" charset="0"/>
            </a:endParaRPr>
          </a:p>
          <a:p>
            <a:pPr algn="just"/>
            <a:r>
              <a:rPr lang="es-ES" dirty="0" smtClean="0">
                <a:latin typeface="Garamond" pitchFamily="18" charset="0"/>
              </a:rPr>
              <a:t>DEA es un tipo de análisis determinista, y por ello toda la distancia a la frontera se considera ineficiencia. Para que esto sea cierto, todas las variables deben estar medidas con precisión. Si esto no es así, y se asignan incorrectamente los calificativos de eficiente/ineficiente a las </a:t>
            </a:r>
            <a:r>
              <a:rPr lang="es-ES" dirty="0" err="1" smtClean="0">
                <a:latin typeface="Garamond" pitchFamily="18" charset="0"/>
              </a:rPr>
              <a:t>DMUs</a:t>
            </a:r>
            <a:r>
              <a:rPr lang="es-ES" dirty="0" smtClean="0">
                <a:latin typeface="Garamond" pitchFamily="18" charset="0"/>
              </a:rPr>
              <a:t>, ocurre que el error depende del tipo de error en la calificación (</a:t>
            </a:r>
            <a:r>
              <a:rPr lang="es-ES" dirty="0" err="1" smtClean="0">
                <a:latin typeface="Garamond" pitchFamily="18" charset="0"/>
              </a:rPr>
              <a:t>Thanassoulis</a:t>
            </a:r>
            <a:r>
              <a:rPr lang="es-ES" dirty="0" smtClean="0">
                <a:latin typeface="Garamond" pitchFamily="18" charset="0"/>
              </a:rPr>
              <a:t>, 2001):</a:t>
            </a:r>
          </a:p>
          <a:p>
            <a:pPr algn="just"/>
            <a:endParaRPr lang="es-ES" dirty="0" smtClean="0">
              <a:latin typeface="Garamond" pitchFamily="18" charset="0"/>
            </a:endParaRPr>
          </a:p>
          <a:p>
            <a:pPr algn="just">
              <a:buFontTx/>
              <a:buChar char="-"/>
            </a:pPr>
            <a:r>
              <a:rPr lang="es-ES" dirty="0" smtClean="0">
                <a:latin typeface="Garamond" pitchFamily="18" charset="0"/>
              </a:rPr>
              <a:t>Si la DMU calificada de eficiente NO lo es, forma parte de la frontera, pero la frontera real debería estar más lejana, por lo que la eficiencia de las restantes será sobreestimada</a:t>
            </a:r>
          </a:p>
          <a:p>
            <a:pPr algn="just">
              <a:buFontTx/>
              <a:buChar char="-"/>
            </a:pPr>
            <a:r>
              <a:rPr lang="es-ES" dirty="0" smtClean="0">
                <a:latin typeface="Garamond" pitchFamily="18" charset="0"/>
              </a:rPr>
              <a:t> Si la DMU mal calificada realmente SÍ es eficiente, pero no forma parte de la frontera, la eficiencia de las </a:t>
            </a:r>
            <a:r>
              <a:rPr lang="es-ES" dirty="0" err="1" smtClean="0">
                <a:latin typeface="Garamond" pitchFamily="18" charset="0"/>
              </a:rPr>
              <a:t>DMUs</a:t>
            </a:r>
            <a:r>
              <a:rPr lang="es-ES" dirty="0" smtClean="0">
                <a:latin typeface="Garamond" pitchFamily="18" charset="0"/>
              </a:rPr>
              <a:t> que no la están incluyendo como referente estará </a:t>
            </a:r>
            <a:r>
              <a:rPr lang="es-ES" dirty="0" err="1" smtClean="0">
                <a:latin typeface="Garamond" pitchFamily="18" charset="0"/>
              </a:rPr>
              <a:t>infraestimada</a:t>
            </a:r>
            <a:r>
              <a:rPr lang="es-ES" dirty="0" smtClean="0">
                <a:latin typeface="Garamond" pitchFamily="18" charset="0"/>
              </a:rPr>
              <a:t>.</a:t>
            </a:r>
          </a:p>
          <a:p>
            <a:pPr algn="just">
              <a:buFontTx/>
              <a:buChar char="-"/>
            </a:pPr>
            <a:endParaRPr lang="es-ES" dirty="0" smtClean="0">
              <a:latin typeface="Garamond" pitchFamily="18" charset="0"/>
            </a:endParaRPr>
          </a:p>
          <a:p>
            <a:pPr algn="just"/>
            <a:r>
              <a:rPr lang="es-ES" dirty="0" smtClean="0">
                <a:latin typeface="Garamond" pitchFamily="18" charset="0"/>
              </a:rPr>
              <a:t>Por ejemplo: en análisis de eficiencia hospitalaria, el output se mide en ocasiones como número de pacientes tratados en cirugía o en una especialidad médica determinada. La forma de computar esta casuística entre hospitales puede variar, y hospitales con casuísticas más complejas pueden aparecer como más ineficientes.</a:t>
            </a:r>
            <a:endParaRPr lang="es-ES" dirty="0">
              <a:latin typeface="Garamond"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285720" y="142852"/>
            <a:ext cx="8572560" cy="6463308"/>
          </a:xfrm>
          <a:prstGeom prst="rect">
            <a:avLst/>
          </a:prstGeom>
          <a:noFill/>
        </p:spPr>
        <p:txBody>
          <a:bodyPr wrap="square" rtlCol="0">
            <a:spAutoFit/>
          </a:bodyPr>
          <a:lstStyle/>
          <a:p>
            <a:pPr algn="just"/>
            <a:r>
              <a:rPr lang="es-ES" dirty="0" smtClean="0">
                <a:effectLst>
                  <a:outerShdw blurRad="38100" dist="38100" dir="2700000" algn="tl">
                    <a:srgbClr val="000000">
                      <a:alpha val="43137"/>
                    </a:srgbClr>
                  </a:outerShdw>
                </a:effectLst>
                <a:latin typeface="Garamond" pitchFamily="18" charset="0"/>
              </a:rPr>
              <a:t>2. Muestras pequeñas y observaciones extremas:</a:t>
            </a:r>
          </a:p>
          <a:p>
            <a:pPr algn="just"/>
            <a:endParaRPr lang="es-ES" dirty="0" smtClean="0">
              <a:latin typeface="Garamond" pitchFamily="18" charset="0"/>
            </a:endParaRPr>
          </a:p>
          <a:p>
            <a:pPr algn="just"/>
            <a:r>
              <a:rPr lang="es-ES" dirty="0" smtClean="0">
                <a:latin typeface="Garamond" pitchFamily="18" charset="0"/>
              </a:rPr>
              <a:t>DEA calcula los ratios de eficiencia a partir de la comparación con los referentes de las unidades que producen un </a:t>
            </a:r>
            <a:r>
              <a:rPr lang="es-ES" dirty="0" err="1" smtClean="0">
                <a:latin typeface="Garamond" pitchFamily="18" charset="0"/>
              </a:rPr>
              <a:t>mix</a:t>
            </a:r>
            <a:r>
              <a:rPr lang="es-ES" dirty="0" smtClean="0">
                <a:latin typeface="Garamond" pitchFamily="18" charset="0"/>
              </a:rPr>
              <a:t> de outputs comparables. Si cada output es único para cada DMU, no se pueden buscar referentes comparables y automáticamente se considerarán las unidades como eficientes.</a:t>
            </a:r>
          </a:p>
          <a:p>
            <a:pPr algn="just"/>
            <a:endParaRPr lang="es-ES" dirty="0" smtClean="0">
              <a:latin typeface="Garamond" pitchFamily="18" charset="0"/>
            </a:endParaRPr>
          </a:p>
          <a:p>
            <a:pPr algn="just"/>
            <a:r>
              <a:rPr lang="es-ES" dirty="0" smtClean="0">
                <a:latin typeface="Garamond" pitchFamily="18" charset="0"/>
              </a:rPr>
              <a:t>Del mismo modo debe analizarse con cuidado el caso de observaciones extremas y con combinaciones input/output atípicas</a:t>
            </a:r>
          </a:p>
          <a:p>
            <a:pPr algn="just"/>
            <a:endParaRPr lang="es-ES" dirty="0" smtClean="0">
              <a:latin typeface="Garamond" pitchFamily="18" charset="0"/>
            </a:endParaRPr>
          </a:p>
          <a:p>
            <a:pPr algn="just"/>
            <a:r>
              <a:rPr lang="es-ES" dirty="0" smtClean="0">
                <a:latin typeface="Garamond" pitchFamily="18" charset="0"/>
              </a:rPr>
              <a:t>Existen criterios para determinar cuándo una DMU puede considerarse eficiente en ausencia de consideración de las </a:t>
            </a:r>
            <a:r>
              <a:rPr lang="es-ES" dirty="0" err="1" smtClean="0">
                <a:latin typeface="Garamond" pitchFamily="18" charset="0"/>
              </a:rPr>
              <a:t>DMUs</a:t>
            </a:r>
            <a:r>
              <a:rPr lang="es-ES" dirty="0" smtClean="0">
                <a:latin typeface="Garamond" pitchFamily="18" charset="0"/>
              </a:rPr>
              <a:t> súper-eficientes (Pedraja, Salinas y Smith 1999).</a:t>
            </a:r>
          </a:p>
          <a:p>
            <a:pPr algn="just"/>
            <a:endParaRPr lang="es-ES" dirty="0" smtClean="0">
              <a:latin typeface="Garamond" pitchFamily="18" charset="0"/>
            </a:endParaRPr>
          </a:p>
          <a:p>
            <a:pPr algn="just"/>
            <a:r>
              <a:rPr lang="es-ES" dirty="0" smtClean="0">
                <a:effectLst>
                  <a:outerShdw blurRad="38100" dist="38100" dir="2700000" algn="tl">
                    <a:srgbClr val="000000">
                      <a:alpha val="43137"/>
                    </a:srgbClr>
                  </a:outerShdw>
                </a:effectLst>
                <a:latin typeface="Garamond" pitchFamily="18" charset="0"/>
              </a:rPr>
              <a:t>3. Inclusión/exclusión de variables:</a:t>
            </a:r>
          </a:p>
          <a:p>
            <a:pPr algn="just"/>
            <a:endParaRPr lang="es-ES" dirty="0" smtClean="0">
              <a:latin typeface="Garamond" pitchFamily="18" charset="0"/>
            </a:endParaRPr>
          </a:p>
          <a:p>
            <a:pPr algn="just"/>
            <a:r>
              <a:rPr lang="es-ES" dirty="0" smtClean="0">
                <a:latin typeface="Garamond" pitchFamily="18" charset="0"/>
              </a:rPr>
              <a:t>No existe una regla clara para determinar las variables que deben ser incluidas como inputs y outputs, pero un criterio que debe considerarse es el de exclusividad y exhaustividad. “Solamente los inputs influyen en los output (exclusividad), y solamente lo hacen sobre los output incluidos en el modelo (exhaustividad)”. Por ello los inputs deben capturar todos los recursos y los outputs todas las actividades.</a:t>
            </a:r>
          </a:p>
          <a:p>
            <a:pPr algn="just"/>
            <a:r>
              <a:rPr lang="es-ES" dirty="0" smtClean="0">
                <a:latin typeface="Garamond" pitchFamily="18" charset="0"/>
              </a:rPr>
              <a:t>La exclusión de inputs o outputs importantes puede </a:t>
            </a:r>
            <a:r>
              <a:rPr lang="es-ES" dirty="0" err="1" smtClean="0">
                <a:latin typeface="Garamond" pitchFamily="18" charset="0"/>
              </a:rPr>
              <a:t>infraestimar</a:t>
            </a:r>
            <a:r>
              <a:rPr lang="es-ES" dirty="0" smtClean="0">
                <a:latin typeface="Garamond" pitchFamily="18" charset="0"/>
              </a:rPr>
              <a:t> la eficiencia al no tener en cuenta todas las restricciones necesarias, y la inclusión de inputs o outputs irrelevantes puede sobreestimar la eficiencia por haber añadido restricciones innecesarias.  </a:t>
            </a:r>
            <a:endParaRPr lang="es-ES" dirty="0">
              <a:latin typeface="Garamond"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29586"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214282" y="142852"/>
            <a:ext cx="8786874" cy="7571303"/>
          </a:xfrm>
          <a:prstGeom prst="rect">
            <a:avLst/>
          </a:prstGeom>
          <a:noFill/>
        </p:spPr>
        <p:txBody>
          <a:bodyPr wrap="square" rtlCol="0">
            <a:spAutoFit/>
          </a:bodyPr>
          <a:lstStyle/>
          <a:p>
            <a:pPr algn="just"/>
            <a:r>
              <a:rPr lang="es-ES" dirty="0" smtClean="0">
                <a:effectLst>
                  <a:outerShdw blurRad="38100" dist="38100" dir="2700000" algn="tl">
                    <a:srgbClr val="000000">
                      <a:alpha val="43137"/>
                    </a:srgbClr>
                  </a:outerShdw>
                </a:effectLst>
                <a:latin typeface="Garamond" pitchFamily="18" charset="0"/>
              </a:rPr>
              <a:t>4. Inclusión de un número excesivo de variables</a:t>
            </a:r>
          </a:p>
          <a:p>
            <a:pPr algn="just"/>
            <a:endParaRPr lang="es-ES" dirty="0" smtClean="0">
              <a:latin typeface="Garamond" pitchFamily="18" charset="0"/>
            </a:endParaRPr>
          </a:p>
          <a:p>
            <a:pPr algn="just"/>
            <a:r>
              <a:rPr lang="es-ES" dirty="0" smtClean="0">
                <a:latin typeface="Garamond" pitchFamily="18" charset="0"/>
              </a:rPr>
              <a:t>No solamente la elección de variables, sino el número de las mismas en relación con el número de unidades que están siendo analizadas, puede afectar a la estimación de la eficiencia.</a:t>
            </a:r>
          </a:p>
          <a:p>
            <a:pPr algn="just"/>
            <a:endParaRPr lang="es-ES" dirty="0" smtClean="0">
              <a:latin typeface="Garamond" pitchFamily="18" charset="0"/>
            </a:endParaRPr>
          </a:p>
          <a:p>
            <a:pPr algn="just"/>
            <a:r>
              <a:rPr lang="es-ES" dirty="0" smtClean="0">
                <a:latin typeface="Garamond" pitchFamily="18" charset="0"/>
              </a:rPr>
              <a:t>Cuanto mayor es el número de inputs y outputs respecto del de </a:t>
            </a:r>
            <a:r>
              <a:rPr lang="es-ES" dirty="0" err="1" smtClean="0">
                <a:latin typeface="Garamond" pitchFamily="18" charset="0"/>
              </a:rPr>
              <a:t>DMUs</a:t>
            </a:r>
            <a:r>
              <a:rPr lang="es-ES" dirty="0" smtClean="0">
                <a:latin typeface="Garamond" pitchFamily="18" charset="0"/>
              </a:rPr>
              <a:t>, habrá más unidades clasificadas como eficientes, y el modelo tendrá menor capacidad de discriminación.</a:t>
            </a:r>
          </a:p>
          <a:p>
            <a:pPr algn="just"/>
            <a:endParaRPr lang="es-ES" dirty="0" smtClean="0">
              <a:latin typeface="Garamond" pitchFamily="18" charset="0"/>
            </a:endParaRPr>
          </a:p>
          <a:p>
            <a:pPr algn="just"/>
            <a:r>
              <a:rPr lang="es-ES" dirty="0" smtClean="0">
                <a:latin typeface="Garamond" pitchFamily="18" charset="0"/>
              </a:rPr>
              <a:t>Existen reglas de cuál es el número adecuado (por ejemplo, el triple </a:t>
            </a:r>
            <a:r>
              <a:rPr lang="es-ES" dirty="0" err="1" smtClean="0">
                <a:latin typeface="Garamond" pitchFamily="18" charset="0"/>
              </a:rPr>
              <a:t>DMUs</a:t>
            </a:r>
            <a:r>
              <a:rPr lang="es-ES" dirty="0" smtClean="0">
                <a:latin typeface="Garamond" pitchFamily="18" charset="0"/>
              </a:rPr>
              <a:t> que factores (inputs y outputs)) pero también hay quien las considera carentes de sustento.</a:t>
            </a:r>
          </a:p>
          <a:p>
            <a:pPr algn="just"/>
            <a:endParaRPr lang="es-ES" dirty="0" smtClean="0">
              <a:latin typeface="Garamond" pitchFamily="18" charset="0"/>
            </a:endParaRPr>
          </a:p>
          <a:p>
            <a:pPr algn="just"/>
            <a:r>
              <a:rPr lang="es-ES" dirty="0" smtClean="0">
                <a:effectLst>
                  <a:outerShdw blurRad="38100" dist="38100" dir="2700000" algn="tl">
                    <a:srgbClr val="000000">
                      <a:alpha val="43137"/>
                    </a:srgbClr>
                  </a:outerShdw>
                </a:effectLst>
                <a:latin typeface="Garamond" pitchFamily="18" charset="0"/>
              </a:rPr>
              <a:t>5. Forma de incluir los factores y niveles nulos</a:t>
            </a:r>
          </a:p>
          <a:p>
            <a:pPr algn="just"/>
            <a:endParaRPr lang="es-ES" dirty="0" smtClean="0">
              <a:latin typeface="Garamond" pitchFamily="18" charset="0"/>
            </a:endParaRPr>
          </a:p>
          <a:p>
            <a:pPr algn="just"/>
            <a:r>
              <a:rPr lang="es-ES" dirty="0" smtClean="0">
                <a:latin typeface="Garamond" pitchFamily="18" charset="0"/>
              </a:rPr>
              <a:t>De los inputs se espera que para todo lo demás constante, su aumento empeore la eficiencia, mientras que de los output, su aumento mejora la eficiencia. (</a:t>
            </a:r>
            <a:r>
              <a:rPr lang="es-ES" dirty="0" err="1" smtClean="0">
                <a:latin typeface="Garamond" pitchFamily="18" charset="0"/>
              </a:rPr>
              <a:t>Isotonía</a:t>
            </a:r>
            <a:r>
              <a:rPr lang="es-ES" dirty="0" smtClean="0">
                <a:latin typeface="Garamond" pitchFamily="18" charset="0"/>
              </a:rPr>
              <a:t>)</a:t>
            </a:r>
          </a:p>
          <a:p>
            <a:pPr algn="just"/>
            <a:endParaRPr lang="es-ES" dirty="0" smtClean="0">
              <a:latin typeface="Garamond" pitchFamily="18" charset="0"/>
            </a:endParaRPr>
          </a:p>
          <a:p>
            <a:pPr algn="just"/>
            <a:r>
              <a:rPr lang="es-ES" dirty="0" smtClean="0">
                <a:latin typeface="Garamond" pitchFamily="18" charset="0"/>
              </a:rPr>
              <a:t>Por ello “malos” outputs como tasas de readmisión o de mortalidad, o de incremento del tiempo en listas de espera, deben incluirse de forma inversa o restados de un valor constante elevado.</a:t>
            </a:r>
          </a:p>
          <a:p>
            <a:pPr algn="just"/>
            <a:endParaRPr lang="es-ES" dirty="0" smtClean="0">
              <a:latin typeface="Garamond" pitchFamily="18" charset="0"/>
            </a:endParaRPr>
          </a:p>
          <a:p>
            <a:pPr algn="just"/>
            <a:r>
              <a:rPr lang="es-ES" dirty="0" smtClean="0">
                <a:latin typeface="Garamond" pitchFamily="18" charset="0"/>
              </a:rPr>
              <a:t>Si en determinados hospitales unos de los inputs considerados no se utiliza, aparecerá artificialmente como más eficiente. Si entre los outputs hay servicios que no se prestan en todos los hospitales, un nivel cero los clasificará como más ineficientes. Una forma de solucionar este problema es sustituir los valores nulos por positivos pequeños.</a:t>
            </a:r>
          </a:p>
          <a:p>
            <a:pPr algn="just"/>
            <a:endParaRPr lang="es-ES" dirty="0" smtClean="0">
              <a:latin typeface="Garamond" pitchFamily="18" charset="0"/>
            </a:endParaRPr>
          </a:p>
          <a:p>
            <a:endParaRPr lang="es-ES" dirty="0" smtClean="0">
              <a:latin typeface="Garamond" pitchFamily="18" charset="0"/>
            </a:endParaRPr>
          </a:p>
          <a:p>
            <a:endParaRPr lang="es-ES" dirty="0" smtClean="0">
              <a:latin typeface="Garamond" pitchFamily="18" charset="0"/>
            </a:endParaRPr>
          </a:p>
          <a:p>
            <a:endParaRPr lang="es-ES" dirty="0">
              <a:latin typeface="Garamond"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214282" y="428604"/>
            <a:ext cx="8572560" cy="2862322"/>
          </a:xfrm>
          <a:prstGeom prst="rect">
            <a:avLst/>
          </a:prstGeom>
          <a:noFill/>
        </p:spPr>
        <p:txBody>
          <a:bodyPr wrap="square" rtlCol="0">
            <a:spAutoFit/>
          </a:bodyPr>
          <a:lstStyle/>
          <a:p>
            <a:pPr algn="just"/>
            <a:r>
              <a:rPr lang="es-ES" dirty="0" smtClean="0">
                <a:effectLst>
                  <a:outerShdw blurRad="38100" dist="38100" dir="2700000" algn="tl">
                    <a:srgbClr val="000000">
                      <a:alpha val="43137"/>
                    </a:srgbClr>
                  </a:outerShdw>
                </a:effectLst>
                <a:latin typeface="Garamond" pitchFamily="18" charset="0"/>
              </a:rPr>
              <a:t>6. Análisis de sensibilidad</a:t>
            </a:r>
          </a:p>
          <a:p>
            <a:pPr algn="just"/>
            <a:endParaRPr lang="es-ES" dirty="0" smtClean="0">
              <a:latin typeface="Garamond" pitchFamily="18" charset="0"/>
            </a:endParaRPr>
          </a:p>
          <a:p>
            <a:pPr algn="just"/>
            <a:r>
              <a:rPr lang="es-ES" dirty="0" smtClean="0">
                <a:latin typeface="Garamond" pitchFamily="18" charset="0"/>
              </a:rPr>
              <a:t>DEA no ofrece la oportunidad de chequear si existe un problema de mala especificación del modelo.</a:t>
            </a:r>
          </a:p>
          <a:p>
            <a:pPr algn="just"/>
            <a:endParaRPr lang="es-ES" dirty="0" smtClean="0">
              <a:latin typeface="Garamond" pitchFamily="18" charset="0"/>
            </a:endParaRPr>
          </a:p>
          <a:p>
            <a:pPr algn="just"/>
            <a:r>
              <a:rPr lang="es-ES" dirty="0" smtClean="0">
                <a:latin typeface="Garamond" pitchFamily="18" charset="0"/>
              </a:rPr>
              <a:t>Alternativamente, se pueden probar distintas especificaciones y comprobar los cambios en los resultados, o construir rangos de datos en los que los resultados permanecen invariables.</a:t>
            </a:r>
          </a:p>
          <a:p>
            <a:pPr algn="just"/>
            <a:endParaRPr lang="es-ES" dirty="0" smtClean="0">
              <a:latin typeface="Garamond" pitchFamily="18" charset="0"/>
            </a:endParaRPr>
          </a:p>
          <a:p>
            <a:pPr algn="just"/>
            <a:r>
              <a:rPr lang="es-ES" dirty="0" smtClean="0">
                <a:latin typeface="Garamond" pitchFamily="18" charset="0"/>
              </a:rPr>
              <a:t>Tampoco existe una regla clara para solucionar esta cuestión, el criterio más adecuado es formular el análisis teniendo en cuenta el propósito de quien lo va a utilizar. </a:t>
            </a:r>
            <a:endParaRPr lang="es-ES" dirty="0">
              <a:latin typeface="Garamond"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357158" y="357166"/>
            <a:ext cx="8429684" cy="6463308"/>
          </a:xfrm>
          <a:prstGeom prst="rect">
            <a:avLst/>
          </a:prstGeom>
          <a:noFill/>
        </p:spPr>
        <p:txBody>
          <a:bodyPr wrap="square" rtlCol="0">
            <a:spAutoFit/>
          </a:bodyPr>
          <a:lstStyle/>
          <a:p>
            <a:r>
              <a:rPr lang="es-ES" b="1" dirty="0" smtClean="0">
                <a:latin typeface="Garamond" pitchFamily="18" charset="0"/>
              </a:rPr>
              <a:t>Ajuste por factores ambientales:</a:t>
            </a:r>
          </a:p>
          <a:p>
            <a:endParaRPr lang="es-ES" dirty="0" smtClean="0">
              <a:latin typeface="Garamond" pitchFamily="18" charset="0"/>
            </a:endParaRPr>
          </a:p>
          <a:p>
            <a:r>
              <a:rPr lang="es-ES" dirty="0" smtClean="0">
                <a:latin typeface="Garamond" pitchFamily="18" charset="0"/>
              </a:rPr>
              <a:t>Las variables ambientales son factores que pueden influir en la eficiencia de una DMU pero no son inputs tradicionales, sino que están fuera de control de quien gestiona el proceso de producción.</a:t>
            </a:r>
          </a:p>
          <a:p>
            <a:r>
              <a:rPr lang="es-ES" dirty="0" smtClean="0">
                <a:latin typeface="Garamond" pitchFamily="18" charset="0"/>
              </a:rPr>
              <a:t>En el caso de organizaciones dedicadas a la provisión de salud estos factores pueden ser del tipo:</a:t>
            </a:r>
          </a:p>
          <a:p>
            <a:pPr>
              <a:buFontTx/>
              <a:buChar char="-"/>
            </a:pPr>
            <a:r>
              <a:rPr lang="es-ES" dirty="0" smtClean="0">
                <a:latin typeface="Garamond" pitchFamily="18" charset="0"/>
              </a:rPr>
              <a:t> propiedad pública o privada</a:t>
            </a:r>
          </a:p>
          <a:p>
            <a:pPr>
              <a:buFontTx/>
              <a:buChar char="-"/>
            </a:pPr>
            <a:r>
              <a:rPr lang="es-ES" dirty="0" smtClean="0">
                <a:latin typeface="Garamond" pitchFamily="18" charset="0"/>
              </a:rPr>
              <a:t> ubicación</a:t>
            </a:r>
          </a:p>
          <a:p>
            <a:pPr>
              <a:buFontTx/>
              <a:buChar char="-"/>
            </a:pPr>
            <a:r>
              <a:rPr lang="es-ES" dirty="0" smtClean="0">
                <a:latin typeface="Garamond" pitchFamily="18" charset="0"/>
              </a:rPr>
              <a:t> necesidades de salud de los pacientes</a:t>
            </a:r>
          </a:p>
          <a:p>
            <a:pPr>
              <a:buFontTx/>
              <a:buChar char="-"/>
            </a:pPr>
            <a:r>
              <a:rPr lang="es-ES" dirty="0" smtClean="0">
                <a:latin typeface="Garamond" pitchFamily="18" charset="0"/>
              </a:rPr>
              <a:t> restricciones de acceso al capital</a:t>
            </a:r>
          </a:p>
          <a:p>
            <a:endParaRPr lang="es-ES" dirty="0" smtClean="0">
              <a:latin typeface="Garamond" pitchFamily="18" charset="0"/>
            </a:endParaRPr>
          </a:p>
          <a:p>
            <a:r>
              <a:rPr lang="es-ES" dirty="0" smtClean="0">
                <a:latin typeface="Garamond" pitchFamily="18" charset="0"/>
              </a:rPr>
              <a:t>¿Cómo tener en cuenta estas variables? (A, B y C)</a:t>
            </a:r>
          </a:p>
          <a:p>
            <a:r>
              <a:rPr lang="es-ES" dirty="0" smtClean="0">
                <a:latin typeface="Garamond" pitchFamily="18" charset="0"/>
              </a:rPr>
              <a:t>A. Si la muestra puede subdividirse por la categoría ambiental relevante, puede aplicarse el enfoque de </a:t>
            </a:r>
            <a:r>
              <a:rPr lang="es-ES" dirty="0" err="1" smtClean="0">
                <a:latin typeface="Garamond" pitchFamily="18" charset="0"/>
              </a:rPr>
              <a:t>Charnes</a:t>
            </a:r>
            <a:r>
              <a:rPr lang="es-ES" dirty="0" smtClean="0">
                <a:latin typeface="Garamond" pitchFamily="18" charset="0"/>
              </a:rPr>
              <a:t>, Cooper y </a:t>
            </a:r>
            <a:r>
              <a:rPr lang="es-ES" dirty="0" err="1" smtClean="0">
                <a:latin typeface="Garamond" pitchFamily="18" charset="0"/>
              </a:rPr>
              <a:t>Rhodes</a:t>
            </a:r>
            <a:r>
              <a:rPr lang="es-ES" dirty="0" smtClean="0">
                <a:latin typeface="Garamond" pitchFamily="18" charset="0"/>
              </a:rPr>
              <a:t> (1981): </a:t>
            </a:r>
          </a:p>
          <a:p>
            <a:pPr lvl="1">
              <a:buFontTx/>
              <a:buChar char="-"/>
            </a:pPr>
            <a:r>
              <a:rPr lang="es-ES" dirty="0" smtClean="0">
                <a:latin typeface="Garamond" pitchFamily="18" charset="0"/>
              </a:rPr>
              <a:t>se realizan DEA por separado (hospitales públicos y privados)</a:t>
            </a:r>
          </a:p>
          <a:p>
            <a:pPr lvl="1">
              <a:buFontTx/>
              <a:buChar char="-"/>
            </a:pPr>
            <a:r>
              <a:rPr lang="es-ES" dirty="0" smtClean="0">
                <a:latin typeface="Garamond" pitchFamily="18" charset="0"/>
              </a:rPr>
              <a:t> todos los puntos se proyectan sobre las respectivas fronteras</a:t>
            </a:r>
          </a:p>
          <a:p>
            <a:pPr lvl="1">
              <a:buFontTx/>
              <a:buChar char="-"/>
            </a:pPr>
            <a:r>
              <a:rPr lang="es-ES" dirty="0" smtClean="0">
                <a:latin typeface="Garamond" pitchFamily="18" charset="0"/>
              </a:rPr>
              <a:t> se realiza un DEA con todos los puntos proyectados</a:t>
            </a:r>
          </a:p>
          <a:p>
            <a:pPr lvl="1">
              <a:buFontTx/>
              <a:buChar char="-"/>
            </a:pPr>
            <a:r>
              <a:rPr lang="es-ES" dirty="0" smtClean="0">
                <a:latin typeface="Garamond" pitchFamily="18" charset="0"/>
              </a:rPr>
              <a:t> se comprueba la diferencia en la media de las eficiencias obtenidas en públicos y privados</a:t>
            </a:r>
          </a:p>
          <a:p>
            <a:pPr>
              <a:buFontTx/>
              <a:buChar char="-"/>
            </a:pPr>
            <a:endParaRPr lang="es-ES" dirty="0" smtClean="0">
              <a:latin typeface="Garamond" pitchFamily="18" charset="0"/>
            </a:endParaRPr>
          </a:p>
          <a:p>
            <a:r>
              <a:rPr lang="es-ES" dirty="0" smtClean="0">
                <a:latin typeface="Garamond" pitchFamily="18" charset="0"/>
              </a:rPr>
              <a:t>Como normalmente los factores ambientales no pueden resumirse en variables categóricas, </a:t>
            </a:r>
          </a:p>
          <a:p>
            <a:endParaRPr lang="es-ES" dirty="0">
              <a:latin typeface="Garamond"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285720" y="357166"/>
            <a:ext cx="8429684" cy="4801314"/>
          </a:xfrm>
          <a:prstGeom prst="rect">
            <a:avLst/>
          </a:prstGeom>
          <a:noFill/>
        </p:spPr>
        <p:txBody>
          <a:bodyPr wrap="square" rtlCol="0">
            <a:spAutoFit/>
          </a:bodyPr>
          <a:lstStyle/>
          <a:p>
            <a:pPr algn="just"/>
            <a:r>
              <a:rPr lang="es-ES" dirty="0" smtClean="0">
                <a:latin typeface="Garamond" pitchFamily="18" charset="0"/>
              </a:rPr>
              <a:t>B. Como normalmente los factores ambientales no pueden resumirse en variables categóricas, otra alternativa consiste en utilizar dicha variable como un input más del modelo. Esto implica que las </a:t>
            </a:r>
            <a:r>
              <a:rPr lang="es-ES" dirty="0" err="1" smtClean="0">
                <a:latin typeface="Garamond" pitchFamily="18" charset="0"/>
              </a:rPr>
              <a:t>DMUs</a:t>
            </a:r>
            <a:r>
              <a:rPr lang="es-ES" dirty="0" smtClean="0">
                <a:latin typeface="Garamond" pitchFamily="18" charset="0"/>
              </a:rPr>
              <a:t> solamente se compararán con aquellas que operan con una variable ambiental igual o que da lugar a peor situación. Aquellas que operan con variables ambientales más en contra, automáticamente se convertirán en eficientes.</a:t>
            </a:r>
          </a:p>
          <a:p>
            <a:pPr algn="just"/>
            <a:endParaRPr lang="es-ES" dirty="0" smtClean="0">
              <a:latin typeface="Garamond" pitchFamily="18" charset="0"/>
            </a:endParaRPr>
          </a:p>
          <a:p>
            <a:pPr algn="just"/>
            <a:r>
              <a:rPr lang="es-ES" dirty="0" smtClean="0">
                <a:latin typeface="Garamond" pitchFamily="18" charset="0"/>
              </a:rPr>
              <a:t>C. Se puede llevar a acabo un modelo de dos etapas:</a:t>
            </a:r>
          </a:p>
          <a:p>
            <a:pPr algn="just"/>
            <a:endParaRPr lang="es-ES" dirty="0" smtClean="0">
              <a:latin typeface="Garamond" pitchFamily="18" charset="0"/>
            </a:endParaRPr>
          </a:p>
          <a:p>
            <a:pPr marL="342900" indent="-342900" algn="just">
              <a:buAutoNum type="alphaLcParenR"/>
            </a:pPr>
            <a:r>
              <a:rPr lang="es-ES" dirty="0" smtClean="0">
                <a:latin typeface="Garamond" pitchFamily="18" charset="0"/>
              </a:rPr>
              <a:t>Primero se resuelve DEA con los inputs y outputs tradicionales</a:t>
            </a:r>
          </a:p>
          <a:p>
            <a:pPr marL="342900" indent="-342900" algn="just">
              <a:buAutoNum type="alphaLcParenR"/>
            </a:pPr>
            <a:r>
              <a:rPr lang="es-ES" dirty="0" smtClean="0">
                <a:latin typeface="Garamond" pitchFamily="18" charset="0"/>
              </a:rPr>
              <a:t>Los scores de eficiencia obtenidos se regresan sobre las variables ambientales, para determinar su importancia</a:t>
            </a:r>
          </a:p>
          <a:p>
            <a:pPr marL="342900" indent="-342900" algn="just"/>
            <a:endParaRPr lang="es-ES" dirty="0" smtClean="0">
              <a:latin typeface="Garamond" pitchFamily="18" charset="0"/>
            </a:endParaRPr>
          </a:p>
          <a:p>
            <a:pPr marL="342900" indent="-342900" algn="just"/>
            <a:r>
              <a:rPr lang="es-ES" dirty="0" smtClean="0">
                <a:latin typeface="Garamond" pitchFamily="18" charset="0"/>
              </a:rPr>
              <a:t>Otras soluciones más complejas pasan por realizar un DEA con los valores ajustados por el efecto de las variables ambientales, pero son al tiempo que complicadas, exigentes en la información que se requiere.</a:t>
            </a:r>
          </a:p>
          <a:p>
            <a:endParaRPr lang="es-ES" dirty="0" smtClean="0">
              <a:latin typeface="Garamond" pitchFamily="18" charset="0"/>
            </a:endParaRPr>
          </a:p>
          <a:p>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142844" y="142852"/>
            <a:ext cx="8786874" cy="6463308"/>
          </a:xfrm>
          <a:prstGeom prst="rect">
            <a:avLst/>
          </a:prstGeom>
          <a:noFill/>
        </p:spPr>
        <p:txBody>
          <a:bodyPr wrap="square" rtlCol="0">
            <a:spAutoFit/>
          </a:bodyPr>
          <a:lstStyle/>
          <a:p>
            <a:pPr algn="just"/>
            <a:r>
              <a:rPr lang="es-ES" dirty="0" smtClean="0">
                <a:latin typeface="Garamond" pitchFamily="18" charset="0"/>
              </a:rPr>
              <a:t>El concepto de eficiencia que entienden los decisores políticos es “hasta qué punto se han logrado los objetivos en relación con los recursos que se han consumido”, análogo al concepto económico de coste-efectividad o contable de “</a:t>
            </a:r>
            <a:r>
              <a:rPr lang="es-ES" dirty="0" err="1" smtClean="0">
                <a:latin typeface="Garamond" pitchFamily="18" charset="0"/>
              </a:rPr>
              <a:t>value</a:t>
            </a:r>
            <a:r>
              <a:rPr lang="es-ES" dirty="0" smtClean="0">
                <a:latin typeface="Garamond" pitchFamily="18" charset="0"/>
              </a:rPr>
              <a:t> </a:t>
            </a:r>
            <a:r>
              <a:rPr lang="es-ES" dirty="0" err="1" smtClean="0">
                <a:latin typeface="Garamond" pitchFamily="18" charset="0"/>
              </a:rPr>
              <a:t>for</a:t>
            </a:r>
            <a:r>
              <a:rPr lang="es-ES" dirty="0" smtClean="0">
                <a:latin typeface="Garamond" pitchFamily="18" charset="0"/>
              </a:rPr>
              <a:t> </a:t>
            </a:r>
            <a:r>
              <a:rPr lang="es-ES" dirty="0" err="1" smtClean="0">
                <a:latin typeface="Garamond" pitchFamily="18" charset="0"/>
              </a:rPr>
              <a:t>money</a:t>
            </a:r>
            <a:r>
              <a:rPr lang="es-ES" dirty="0" smtClean="0">
                <a:latin typeface="Garamond" pitchFamily="18" charset="0"/>
              </a:rPr>
              <a:t>” (rentabilidad, sacar partido, merecer la pena….)</a:t>
            </a:r>
          </a:p>
          <a:p>
            <a:pPr algn="just"/>
            <a:endParaRPr lang="es-ES" dirty="0">
              <a:latin typeface="Garamond" pitchFamily="18" charset="0"/>
            </a:endParaRPr>
          </a:p>
          <a:p>
            <a:pPr algn="just"/>
            <a:r>
              <a:rPr lang="es-ES" dirty="0" smtClean="0">
                <a:latin typeface="Garamond" pitchFamily="18" charset="0"/>
              </a:rPr>
              <a:t>Los agentes interesados en la medición de la eficiencia en el ámbito sanitario son varios:</a:t>
            </a:r>
          </a:p>
          <a:p>
            <a:pPr algn="just"/>
            <a:r>
              <a:rPr lang="es-ES" dirty="0">
                <a:latin typeface="Garamond" pitchFamily="18" charset="0"/>
              </a:rPr>
              <a:t>	</a:t>
            </a:r>
            <a:r>
              <a:rPr lang="es-ES" dirty="0" smtClean="0">
                <a:latin typeface="Garamond" pitchFamily="18" charset="0"/>
              </a:rPr>
              <a:t>- Gobiernos</a:t>
            </a:r>
          </a:p>
          <a:p>
            <a:pPr algn="just"/>
            <a:r>
              <a:rPr lang="es-ES" dirty="0">
                <a:latin typeface="Garamond" pitchFamily="18" charset="0"/>
              </a:rPr>
              <a:t>	</a:t>
            </a:r>
            <a:r>
              <a:rPr lang="es-ES" dirty="0" smtClean="0">
                <a:latin typeface="Garamond" pitchFamily="18" charset="0"/>
              </a:rPr>
              <a:t>- Reguladores</a:t>
            </a:r>
          </a:p>
          <a:p>
            <a:pPr algn="just"/>
            <a:r>
              <a:rPr lang="es-ES" dirty="0">
                <a:latin typeface="Garamond" pitchFamily="18" charset="0"/>
              </a:rPr>
              <a:t>	</a:t>
            </a:r>
            <a:r>
              <a:rPr lang="es-ES" dirty="0" smtClean="0">
                <a:latin typeface="Garamond" pitchFamily="18" charset="0"/>
              </a:rPr>
              <a:t>- Compradores de servicios de salud</a:t>
            </a:r>
          </a:p>
          <a:p>
            <a:pPr algn="just"/>
            <a:r>
              <a:rPr lang="es-ES" dirty="0">
                <a:latin typeface="Garamond" pitchFamily="18" charset="0"/>
              </a:rPr>
              <a:t>	</a:t>
            </a:r>
            <a:r>
              <a:rPr lang="es-ES" dirty="0" smtClean="0">
                <a:latin typeface="Garamond" pitchFamily="18" charset="0"/>
              </a:rPr>
              <a:t>- Proveedores de servicios de salud</a:t>
            </a:r>
          </a:p>
          <a:p>
            <a:pPr algn="just"/>
            <a:r>
              <a:rPr lang="es-ES" dirty="0">
                <a:latin typeface="Garamond" pitchFamily="18" charset="0"/>
              </a:rPr>
              <a:t>	</a:t>
            </a:r>
            <a:r>
              <a:rPr lang="es-ES" dirty="0" smtClean="0">
                <a:latin typeface="Garamond" pitchFamily="18" charset="0"/>
              </a:rPr>
              <a:t>- Público en general</a:t>
            </a:r>
          </a:p>
          <a:p>
            <a:pPr algn="just"/>
            <a:endParaRPr lang="es-ES" dirty="0">
              <a:latin typeface="Garamond" pitchFamily="18" charset="0"/>
            </a:endParaRPr>
          </a:p>
          <a:p>
            <a:pPr algn="just"/>
            <a:r>
              <a:rPr lang="es-ES" dirty="0" smtClean="0">
                <a:latin typeface="Garamond" pitchFamily="18" charset="0"/>
              </a:rPr>
              <a:t>GOBIERNOS: Ya sean de ámbito central o subcentral, necesitan infundir eficiencia en una de las principales partidas presupuestarias</a:t>
            </a:r>
          </a:p>
          <a:p>
            <a:pPr algn="just"/>
            <a:endParaRPr lang="es-ES" dirty="0">
              <a:latin typeface="Garamond" pitchFamily="18" charset="0"/>
            </a:endParaRPr>
          </a:p>
          <a:p>
            <a:pPr algn="just"/>
            <a:r>
              <a:rPr lang="es-ES" dirty="0" smtClean="0">
                <a:latin typeface="Garamond" pitchFamily="18" charset="0"/>
              </a:rPr>
              <a:t>REGULADORES: En ausencia de un mercado competitivo se requiere un regulador, tanto más importante cuanto mayor sea la presencia en la provisión de proveedores que tienen como objetivo la búsqueda del beneficio.</a:t>
            </a:r>
          </a:p>
          <a:p>
            <a:pPr algn="just"/>
            <a:endParaRPr lang="es-ES" dirty="0">
              <a:latin typeface="Garamond" pitchFamily="18" charset="0"/>
            </a:endParaRPr>
          </a:p>
          <a:p>
            <a:pPr algn="just"/>
            <a:r>
              <a:rPr lang="es-ES" dirty="0" smtClean="0">
                <a:latin typeface="Garamond" pitchFamily="18" charset="0"/>
              </a:rPr>
              <a:t>COMPRADORES: No cuentan con información perfecta y tienen dificultades para juzgar si se le está ofreciendo un servicio que merezca la pena (</a:t>
            </a:r>
            <a:r>
              <a:rPr lang="es-ES" dirty="0" err="1" smtClean="0">
                <a:latin typeface="Garamond" pitchFamily="18" charset="0"/>
              </a:rPr>
              <a:t>good</a:t>
            </a:r>
            <a:r>
              <a:rPr lang="es-ES" dirty="0" smtClean="0">
                <a:latin typeface="Garamond" pitchFamily="18" charset="0"/>
              </a:rPr>
              <a:t> </a:t>
            </a:r>
            <a:r>
              <a:rPr lang="es-ES" dirty="0" err="1" smtClean="0">
                <a:latin typeface="Garamond" pitchFamily="18" charset="0"/>
              </a:rPr>
              <a:t>value</a:t>
            </a:r>
            <a:r>
              <a:rPr lang="es-ES" dirty="0" smtClean="0">
                <a:latin typeface="Garamond" pitchFamily="18" charset="0"/>
              </a:rPr>
              <a:t> </a:t>
            </a:r>
            <a:r>
              <a:rPr lang="es-ES" dirty="0" err="1" smtClean="0">
                <a:latin typeface="Garamond" pitchFamily="18" charset="0"/>
              </a:rPr>
              <a:t>for</a:t>
            </a:r>
            <a:r>
              <a:rPr lang="es-ES" dirty="0" smtClean="0">
                <a:latin typeface="Garamond" pitchFamily="18" charset="0"/>
              </a:rPr>
              <a:t> </a:t>
            </a:r>
            <a:r>
              <a:rPr lang="es-ES" dirty="0" err="1" smtClean="0">
                <a:latin typeface="Garamond" pitchFamily="18" charset="0"/>
              </a:rPr>
              <a:t>money</a:t>
            </a:r>
            <a:r>
              <a:rPr lang="es-ES" dirty="0" smtClean="0">
                <a:latin typeface="Garamond" pitchFamily="18" charset="0"/>
              </a:rPr>
              <a:t>)</a:t>
            </a:r>
          </a:p>
          <a:p>
            <a:pPr algn="just"/>
            <a:endParaRPr lang="es-ES" dirty="0" smtClean="0">
              <a:latin typeface="Garamond" pitchFamily="18" charset="0"/>
            </a:endParaRPr>
          </a:p>
          <a:p>
            <a:pPr algn="just"/>
            <a:r>
              <a:rPr lang="es-ES" dirty="0" smtClean="0">
                <a:latin typeface="Garamond" pitchFamily="18" charset="0"/>
              </a:rPr>
              <a:t>	Proveedores y público, por información general.</a:t>
            </a:r>
            <a:endParaRPr lang="es-ES" dirty="0">
              <a:latin typeface="Garamond"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357158" y="357166"/>
            <a:ext cx="8429684" cy="6186309"/>
          </a:xfrm>
          <a:prstGeom prst="rect">
            <a:avLst/>
          </a:prstGeom>
          <a:noFill/>
        </p:spPr>
        <p:txBody>
          <a:bodyPr wrap="square" rtlCol="0">
            <a:spAutoFit/>
          </a:bodyPr>
          <a:lstStyle/>
          <a:p>
            <a:pPr algn="ctr"/>
            <a:r>
              <a:rPr lang="es-ES" b="1" dirty="0" smtClean="0">
                <a:solidFill>
                  <a:srgbClr val="C00000"/>
                </a:solidFill>
                <a:latin typeface="Garamond" pitchFamily="18" charset="0"/>
              </a:rPr>
              <a:t>CASO PRÁCTICO DEA SANITARIO</a:t>
            </a:r>
          </a:p>
          <a:p>
            <a:pPr algn="ctr"/>
            <a:r>
              <a:rPr lang="es-ES" b="1" dirty="0" err="1" smtClean="0">
                <a:solidFill>
                  <a:srgbClr val="C00000"/>
                </a:solidFill>
                <a:latin typeface="Garamond" pitchFamily="18" charset="0"/>
              </a:rPr>
              <a:t>Jacobs</a:t>
            </a:r>
            <a:r>
              <a:rPr lang="es-ES" b="1" dirty="0" smtClean="0">
                <a:solidFill>
                  <a:srgbClr val="C00000"/>
                </a:solidFill>
                <a:latin typeface="Garamond" pitchFamily="18" charset="0"/>
              </a:rPr>
              <a:t>, Smith and </a:t>
            </a:r>
            <a:r>
              <a:rPr lang="es-ES" b="1" dirty="0" err="1" smtClean="0">
                <a:solidFill>
                  <a:srgbClr val="C00000"/>
                </a:solidFill>
                <a:latin typeface="Garamond" pitchFamily="18" charset="0"/>
              </a:rPr>
              <a:t>Street</a:t>
            </a:r>
            <a:r>
              <a:rPr lang="es-ES" b="1" dirty="0" smtClean="0">
                <a:solidFill>
                  <a:srgbClr val="C00000"/>
                </a:solidFill>
                <a:latin typeface="Garamond" pitchFamily="18" charset="0"/>
              </a:rPr>
              <a:t>, 2006</a:t>
            </a:r>
          </a:p>
          <a:p>
            <a:pPr algn="just"/>
            <a:endParaRPr lang="es-ES" b="1" dirty="0" smtClean="0">
              <a:solidFill>
                <a:srgbClr val="C00000"/>
              </a:solidFill>
            </a:endParaRPr>
          </a:p>
          <a:p>
            <a:pPr algn="just"/>
            <a:r>
              <a:rPr lang="es-ES" b="1" dirty="0" smtClean="0">
                <a:solidFill>
                  <a:srgbClr val="C00000"/>
                </a:solidFill>
                <a:latin typeface="Garamond" pitchFamily="18" charset="0"/>
              </a:rPr>
              <a:t>Datos:</a:t>
            </a:r>
            <a:r>
              <a:rPr lang="es-ES" dirty="0" smtClean="0">
                <a:latin typeface="Garamond" pitchFamily="18" charset="0"/>
              </a:rPr>
              <a:t> 171 hospitales con servicio de accidentes y urgencias</a:t>
            </a:r>
          </a:p>
          <a:p>
            <a:pPr algn="just"/>
            <a:r>
              <a:rPr lang="es-ES" dirty="0" smtClean="0">
                <a:latin typeface="Garamond" pitchFamily="18" charset="0"/>
              </a:rPr>
              <a:t>	</a:t>
            </a:r>
            <a:r>
              <a:rPr lang="es-ES" dirty="0" smtClean="0">
                <a:effectLst>
                  <a:outerShdw blurRad="38100" dist="38100" dir="2700000" algn="tl">
                    <a:srgbClr val="000000">
                      <a:alpha val="43137"/>
                    </a:srgbClr>
                  </a:outerShdw>
                </a:effectLst>
                <a:latin typeface="Garamond" pitchFamily="18" charset="0"/>
              </a:rPr>
              <a:t>Se excluyen los que no cuentan con este servicio para no tener que abordar el tratamiento de los output =0</a:t>
            </a:r>
          </a:p>
          <a:p>
            <a:pPr algn="just"/>
            <a:endParaRPr lang="es-ES" dirty="0" smtClean="0">
              <a:latin typeface="Garamond" pitchFamily="18" charset="0"/>
            </a:endParaRPr>
          </a:p>
          <a:p>
            <a:pPr algn="just"/>
            <a:r>
              <a:rPr lang="es-ES" dirty="0" smtClean="0">
                <a:latin typeface="Garamond" pitchFamily="18" charset="0"/>
              </a:rPr>
              <a:t>INPUTS: Coste total</a:t>
            </a:r>
          </a:p>
          <a:p>
            <a:pPr algn="just"/>
            <a:r>
              <a:rPr lang="es-ES" dirty="0" smtClean="0">
                <a:latin typeface="Garamond" pitchFamily="18" charset="0"/>
              </a:rPr>
              <a:t>OUTPUTS: tratamientos en ingresados y visitas ambulatorias, atención en servicio de accidentes y urgencias, docencia e investigación</a:t>
            </a:r>
          </a:p>
          <a:p>
            <a:pPr algn="just"/>
            <a:r>
              <a:rPr lang="es-ES" dirty="0" smtClean="0">
                <a:latin typeface="Garamond" pitchFamily="18" charset="0"/>
              </a:rPr>
              <a:t>	</a:t>
            </a:r>
            <a:r>
              <a:rPr lang="es-ES" dirty="0" smtClean="0">
                <a:effectLst>
                  <a:outerShdw blurRad="38100" dist="38100" dir="2700000" algn="tl">
                    <a:srgbClr val="000000">
                      <a:alpha val="43137"/>
                    </a:srgbClr>
                  </a:outerShdw>
                </a:effectLst>
                <a:latin typeface="Garamond" pitchFamily="18" charset="0"/>
              </a:rPr>
              <a:t>No se ponderan los output por no contar con información que implique que deba darse más importancia a uno que a otro</a:t>
            </a:r>
          </a:p>
          <a:p>
            <a:pPr algn="just"/>
            <a:endParaRPr lang="es-ES" dirty="0" smtClean="0">
              <a:effectLst>
                <a:outerShdw blurRad="38100" dist="38100" dir="2700000" algn="tl">
                  <a:srgbClr val="000000">
                    <a:alpha val="43137"/>
                  </a:srgbClr>
                </a:outerShdw>
              </a:effectLst>
              <a:latin typeface="Garamond" pitchFamily="18" charset="0"/>
            </a:endParaRPr>
          </a:p>
          <a:p>
            <a:pPr algn="just"/>
            <a:r>
              <a:rPr lang="es-ES" dirty="0" smtClean="0">
                <a:latin typeface="Garamond" pitchFamily="18" charset="0"/>
              </a:rPr>
              <a:t>Se utiliza un DEA </a:t>
            </a:r>
            <a:r>
              <a:rPr lang="es-ES" dirty="0" err="1" smtClean="0">
                <a:latin typeface="Garamond" pitchFamily="18" charset="0"/>
              </a:rPr>
              <a:t>multietápico</a:t>
            </a:r>
            <a:r>
              <a:rPr lang="es-ES" dirty="0" smtClean="0">
                <a:latin typeface="Garamond" pitchFamily="18" charset="0"/>
              </a:rPr>
              <a:t> (</a:t>
            </a:r>
            <a:r>
              <a:rPr lang="es-ES" dirty="0" err="1" smtClean="0">
                <a:latin typeface="Garamond" pitchFamily="18" charset="0"/>
              </a:rPr>
              <a:t>Coelli</a:t>
            </a:r>
            <a:r>
              <a:rPr lang="es-ES" dirty="0" smtClean="0">
                <a:latin typeface="Garamond" pitchFamily="18" charset="0"/>
              </a:rPr>
              <a:t>, 1998) para conseguir holgura nula.</a:t>
            </a:r>
          </a:p>
          <a:p>
            <a:pPr algn="just"/>
            <a:endParaRPr lang="es-ES" dirty="0" smtClean="0">
              <a:latin typeface="Garamond" pitchFamily="18" charset="0"/>
            </a:endParaRPr>
          </a:p>
          <a:p>
            <a:pPr algn="just"/>
            <a:r>
              <a:rPr lang="es-ES" dirty="0" smtClean="0">
                <a:latin typeface="Garamond" pitchFamily="18" charset="0"/>
              </a:rPr>
              <a:t>Orientación input: </a:t>
            </a:r>
            <a:r>
              <a:rPr lang="es-ES" dirty="0" smtClean="0">
                <a:effectLst>
                  <a:outerShdw blurRad="38100" dist="38100" dir="2700000" algn="tl">
                    <a:srgbClr val="000000">
                      <a:alpha val="43137"/>
                    </a:srgbClr>
                  </a:outerShdw>
                </a:effectLst>
                <a:latin typeface="Garamond" pitchFamily="18" charset="0"/>
              </a:rPr>
              <a:t>¿En cuánto puede reducirse proporcionalmente el gasto manteniendo el output?</a:t>
            </a:r>
          </a:p>
          <a:p>
            <a:pPr algn="just"/>
            <a:endParaRPr lang="es-ES" dirty="0" smtClean="0">
              <a:latin typeface="Garamond" pitchFamily="18" charset="0"/>
            </a:endParaRPr>
          </a:p>
          <a:p>
            <a:pPr algn="just"/>
            <a:r>
              <a:rPr lang="es-ES" dirty="0" smtClean="0">
                <a:latin typeface="Garamond" pitchFamily="18" charset="0"/>
              </a:rPr>
              <a:t>Se adoptan rendimientos variables (BCC) a escala, ya que </a:t>
            </a:r>
            <a:r>
              <a:rPr lang="es-ES" dirty="0" smtClean="0">
                <a:effectLst>
                  <a:outerShdw blurRad="38100" dist="38100" dir="2700000" algn="tl">
                    <a:srgbClr val="000000">
                      <a:alpha val="43137"/>
                    </a:srgbClr>
                  </a:outerShdw>
                </a:effectLst>
                <a:latin typeface="Garamond" pitchFamily="18" charset="0"/>
              </a:rPr>
              <a:t>los inputs se expresan en términos de ratio. </a:t>
            </a:r>
          </a:p>
          <a:p>
            <a:pPr algn="just"/>
            <a:endParaRPr lang="es-ES" dirty="0" smtClean="0">
              <a:effectLst>
                <a:outerShdw blurRad="38100" dist="38100" dir="2700000" algn="tl">
                  <a:srgbClr val="000000">
                    <a:alpha val="43137"/>
                  </a:srgbClr>
                </a:outerShdw>
              </a:effectLst>
              <a:latin typeface="Garamond" pitchFamily="18" charset="0"/>
            </a:endParaRPr>
          </a:p>
          <a:p>
            <a:pPr algn="just"/>
            <a:endParaRPr lang="es-ES" dirty="0">
              <a:latin typeface="Garamond"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214282" y="357166"/>
            <a:ext cx="8643998" cy="6186309"/>
          </a:xfrm>
          <a:prstGeom prst="rect">
            <a:avLst/>
          </a:prstGeom>
          <a:noFill/>
        </p:spPr>
        <p:txBody>
          <a:bodyPr wrap="square" rtlCol="0">
            <a:spAutoFit/>
          </a:bodyPr>
          <a:lstStyle/>
          <a:p>
            <a:r>
              <a:rPr lang="es-ES" dirty="0" smtClean="0">
                <a:latin typeface="Garamond" pitchFamily="18" charset="0"/>
              </a:rPr>
              <a:t>Hay una variable no isotónica, traslados a otro hospital.</a:t>
            </a:r>
          </a:p>
          <a:p>
            <a:r>
              <a:rPr lang="es-ES" dirty="0" smtClean="0">
                <a:latin typeface="Garamond" pitchFamily="18" charset="0"/>
              </a:rPr>
              <a:t>	Un traslado a otro hospital significa que el primer hospital no ha cumplido con el tratamiento que el paciente necesitaba. Los traslados asumidos al hospital de llegada implican casos complejos enviados desde instituciones menos capaces que el hospital de llegada. Por lo tanto los traslados informan sobre la casuística de los pacientes y su severidad.</a:t>
            </a:r>
          </a:p>
          <a:p>
            <a:r>
              <a:rPr lang="es-ES" dirty="0" smtClean="0">
                <a:latin typeface="Garamond" pitchFamily="18" charset="0"/>
              </a:rPr>
              <a:t>Puede ocurrir que se produzcan traslados a otros hospitales en casos de poca severidad, por quitarse pacientes de encima.</a:t>
            </a:r>
          </a:p>
          <a:p>
            <a:endParaRPr lang="es-ES" dirty="0" smtClean="0">
              <a:latin typeface="Garamond" pitchFamily="18" charset="0"/>
            </a:endParaRPr>
          </a:p>
          <a:p>
            <a:r>
              <a:rPr lang="es-ES" dirty="0" smtClean="0">
                <a:effectLst>
                  <a:outerShdw blurRad="38100" dist="38100" dir="2700000" algn="tl">
                    <a:srgbClr val="000000">
                      <a:alpha val="43137"/>
                    </a:srgbClr>
                  </a:outerShdw>
                </a:effectLst>
                <a:latin typeface="Garamond" pitchFamily="18" charset="0"/>
              </a:rPr>
              <a:t>Por esta razón, la variable de traslados se incluye como 1-transferencias a otros centros.</a:t>
            </a:r>
          </a:p>
          <a:p>
            <a:endParaRPr lang="es-ES" dirty="0" smtClean="0">
              <a:effectLst>
                <a:outerShdw blurRad="38100" dist="38100" dir="2700000" algn="tl">
                  <a:srgbClr val="000000">
                    <a:alpha val="43137"/>
                  </a:srgbClr>
                </a:outerShdw>
              </a:effectLst>
              <a:latin typeface="Garamond" pitchFamily="18" charset="0"/>
            </a:endParaRPr>
          </a:p>
          <a:p>
            <a:r>
              <a:rPr lang="es-ES" b="1" dirty="0" smtClean="0">
                <a:latin typeface="Garamond" pitchFamily="18" charset="0"/>
              </a:rPr>
              <a:t>ESPECIFICACIONES:</a:t>
            </a:r>
          </a:p>
          <a:p>
            <a:r>
              <a:rPr lang="es-ES" dirty="0" smtClean="0">
                <a:latin typeface="Garamond" pitchFamily="18" charset="0"/>
              </a:rPr>
              <a:t>Modelo1: solamente incluye outputs de tratamiento</a:t>
            </a:r>
          </a:p>
          <a:p>
            <a:r>
              <a:rPr lang="es-ES" dirty="0" smtClean="0">
                <a:latin typeface="Garamond" pitchFamily="18" charset="0"/>
              </a:rPr>
              <a:t>Modelo 2: además, investigación y docencia</a:t>
            </a:r>
          </a:p>
          <a:p>
            <a:r>
              <a:rPr lang="es-ES" dirty="0" smtClean="0">
                <a:latin typeface="Garamond" pitchFamily="18" charset="0"/>
              </a:rPr>
              <a:t>Modelo 3: incluye todos los outputs sobre los que un gestor tiene control</a:t>
            </a:r>
          </a:p>
          <a:p>
            <a:r>
              <a:rPr lang="es-ES" dirty="0" smtClean="0">
                <a:latin typeface="Garamond" pitchFamily="18" charset="0"/>
              </a:rPr>
              <a:t>Modelo 4: igual a 3 excepto e que incluye una variable que captura las diferencias de precios en el país</a:t>
            </a:r>
          </a:p>
          <a:p>
            <a:r>
              <a:rPr lang="es-ES" dirty="0" smtClean="0">
                <a:latin typeface="Garamond" pitchFamily="18" charset="0"/>
              </a:rPr>
              <a:t>Modelo 5: Incluye además, variables ambientales referidas a la configuración del hospital (en teoría pueden modificarse en el largo plazo, pero no están bajo el control inmediato del gestor)</a:t>
            </a:r>
          </a:p>
          <a:p>
            <a:endParaRPr lang="es-ES" dirty="0" smtClean="0">
              <a:latin typeface="Garamond" pitchFamily="18" charset="0"/>
            </a:endParaRPr>
          </a:p>
          <a:p>
            <a:endParaRPr lang="es-ES" dirty="0" smtClean="0">
              <a:latin typeface="Garamond" pitchFamily="18" charset="0"/>
            </a:endParaRPr>
          </a:p>
          <a:p>
            <a:r>
              <a:rPr lang="es-ES" dirty="0" smtClean="0">
                <a:latin typeface="Garamond" pitchFamily="18" charset="0"/>
              </a:rPr>
              <a:t>	[Mostrar variables, modelos y resultados escaneados]</a:t>
            </a:r>
          </a:p>
          <a:p>
            <a:endParaRPr lang="es-E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214282" y="428604"/>
            <a:ext cx="8572560" cy="5632311"/>
          </a:xfrm>
          <a:prstGeom prst="rect">
            <a:avLst/>
          </a:prstGeom>
          <a:noFill/>
        </p:spPr>
        <p:txBody>
          <a:bodyPr wrap="square" rtlCol="0">
            <a:spAutoFit/>
          </a:bodyPr>
          <a:lstStyle/>
          <a:p>
            <a:r>
              <a:rPr lang="es-ES" dirty="0" smtClean="0">
                <a:latin typeface="Garamond" pitchFamily="18" charset="0"/>
              </a:rPr>
              <a:t>Resultados:</a:t>
            </a:r>
          </a:p>
          <a:p>
            <a:pPr>
              <a:buFont typeface="Arial" pitchFamily="34" charset="0"/>
              <a:buChar char="•"/>
            </a:pPr>
            <a:r>
              <a:rPr lang="es-ES" dirty="0" smtClean="0">
                <a:latin typeface="Garamond" pitchFamily="18" charset="0"/>
              </a:rPr>
              <a:t> A medida que se añaden más variables en el modelo ocurre que:</a:t>
            </a:r>
          </a:p>
          <a:p>
            <a:r>
              <a:rPr lang="es-ES" dirty="0" smtClean="0">
                <a:latin typeface="Garamond" pitchFamily="18" charset="0"/>
              </a:rPr>
              <a:t>	1. Mayor número de hospitales son asignados a la frontera</a:t>
            </a:r>
          </a:p>
          <a:p>
            <a:r>
              <a:rPr lang="es-ES" dirty="0" smtClean="0">
                <a:latin typeface="Garamond" pitchFamily="18" charset="0"/>
              </a:rPr>
              <a:t>	2. La eficiencia media crece</a:t>
            </a:r>
          </a:p>
          <a:p>
            <a:r>
              <a:rPr lang="es-ES" dirty="0" smtClean="0">
                <a:latin typeface="Garamond" pitchFamily="18" charset="0"/>
              </a:rPr>
              <a:t>	3. La dispersión entre los niveles de eficiencia decrece </a:t>
            </a:r>
          </a:p>
          <a:p>
            <a:r>
              <a:rPr lang="es-ES" dirty="0" smtClean="0">
                <a:latin typeface="Garamond" pitchFamily="18" charset="0"/>
              </a:rPr>
              <a:t>Técnicamente, esto se explica por dos motivos:</a:t>
            </a:r>
          </a:p>
          <a:p>
            <a:r>
              <a:rPr lang="es-ES" dirty="0" smtClean="0">
                <a:latin typeface="Garamond" pitchFamily="18" charset="0"/>
              </a:rPr>
              <a:t>	a) Cada vez se incorpora en el modelo mayor heterogeneidad de los hospitales, y queda menos que ser clasificado como ineficiencia </a:t>
            </a:r>
          </a:p>
          <a:p>
            <a:r>
              <a:rPr lang="es-ES" dirty="0" smtClean="0">
                <a:latin typeface="Garamond" pitchFamily="18" charset="0"/>
              </a:rPr>
              <a:t>	b) Cuantas más variables se añaden, hay más oportunidades de que los hospitales que antes eran ineficientes, puedan dejar de serlo con las dimensiones añadidas y se promocionen hacia la frontera.</a:t>
            </a:r>
          </a:p>
          <a:p>
            <a:endParaRPr lang="es-ES" dirty="0" smtClean="0">
              <a:latin typeface="Garamond" pitchFamily="18" charset="0"/>
            </a:endParaRPr>
          </a:p>
          <a:p>
            <a:pPr>
              <a:buFont typeface="Arial" pitchFamily="34" charset="0"/>
              <a:buChar char="•"/>
            </a:pPr>
            <a:r>
              <a:rPr lang="es-ES" dirty="0" smtClean="0">
                <a:latin typeface="Garamond" pitchFamily="18" charset="0"/>
              </a:rPr>
              <a:t> Los resultados de los modelos 1 y 2 son  muy similares, también los modelos 3 y 4, pero más diferentes los del 5. Es necesario interpretarlos con cuidado!</a:t>
            </a:r>
          </a:p>
          <a:p>
            <a:r>
              <a:rPr lang="es-ES" dirty="0" smtClean="0">
                <a:latin typeface="Garamond" pitchFamily="18" charset="0"/>
              </a:rPr>
              <a:t>Las especificaciones diferentes alteran no solamente el valor de la eficiencia media sino las ordenaciones entre los hospitales (se puede comprobar con las correlaciones de los niveles o los rankings de eficiencia obtenidos en las distintas especificaciones). El modelo 5 presenta baja correlación con los demás, poniendo de manifiesto la importancia de las variables ambientales en </a:t>
            </a:r>
            <a:r>
              <a:rPr lang="es-ES" dirty="0" err="1" smtClean="0">
                <a:latin typeface="Garamond" pitchFamily="18" charset="0"/>
              </a:rPr>
              <a:t>lso</a:t>
            </a:r>
            <a:r>
              <a:rPr lang="es-ES" dirty="0" smtClean="0">
                <a:latin typeface="Garamond" pitchFamily="18" charset="0"/>
              </a:rPr>
              <a:t> resultados.</a:t>
            </a:r>
          </a:p>
          <a:p>
            <a:endParaRPr lang="es-E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pic>
        <p:nvPicPr>
          <p:cNvPr id="1026" name="Picture 2"/>
          <p:cNvPicPr>
            <a:picLocks noChangeAspect="1" noChangeArrowheads="1"/>
          </p:cNvPicPr>
          <p:nvPr/>
        </p:nvPicPr>
        <p:blipFill>
          <a:blip r:embed="rId3"/>
          <a:srcRect l="5273" t="15381" r="13281" b="28955"/>
          <a:stretch>
            <a:fillRect/>
          </a:stretch>
        </p:blipFill>
        <p:spPr bwMode="auto">
          <a:xfrm>
            <a:off x="357158" y="785794"/>
            <a:ext cx="8001056" cy="43746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pic>
        <p:nvPicPr>
          <p:cNvPr id="4" name="3 Imagen"/>
          <p:cNvPicPr/>
          <p:nvPr/>
        </p:nvPicPr>
        <p:blipFill>
          <a:blip r:embed="rId3"/>
          <a:srcRect l="6526" t="27313" r="9171" b="22687"/>
          <a:stretch>
            <a:fillRect/>
          </a:stretch>
        </p:blipFill>
        <p:spPr bwMode="auto">
          <a:xfrm>
            <a:off x="857224" y="1357298"/>
            <a:ext cx="7286676" cy="3786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pic>
        <p:nvPicPr>
          <p:cNvPr id="4" name="3 Imagen"/>
          <p:cNvPicPr/>
          <p:nvPr/>
        </p:nvPicPr>
        <p:blipFill>
          <a:blip r:embed="rId3"/>
          <a:srcRect l="5291" t="27093" r="8642" b="23348"/>
          <a:stretch>
            <a:fillRect/>
          </a:stretch>
        </p:blipFill>
        <p:spPr bwMode="auto">
          <a:xfrm>
            <a:off x="642910" y="928670"/>
            <a:ext cx="7215238" cy="3929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pic>
        <p:nvPicPr>
          <p:cNvPr id="4" name="3 Imagen"/>
          <p:cNvPicPr/>
          <p:nvPr/>
        </p:nvPicPr>
        <p:blipFill>
          <a:blip r:embed="rId3"/>
          <a:srcRect l="17813" t="27753" r="6173" b="29075"/>
          <a:stretch>
            <a:fillRect/>
          </a:stretch>
        </p:blipFill>
        <p:spPr bwMode="auto">
          <a:xfrm>
            <a:off x="1428728" y="357166"/>
            <a:ext cx="4714908" cy="2214578"/>
          </a:xfrm>
          <a:prstGeom prst="rect">
            <a:avLst/>
          </a:prstGeom>
          <a:noFill/>
          <a:ln w="9525">
            <a:noFill/>
            <a:miter lim="800000"/>
            <a:headEnd/>
            <a:tailEnd/>
          </a:ln>
        </p:spPr>
      </p:pic>
      <p:pic>
        <p:nvPicPr>
          <p:cNvPr id="5" name="4 Imagen"/>
          <p:cNvPicPr/>
          <p:nvPr/>
        </p:nvPicPr>
        <p:blipFill>
          <a:blip r:embed="rId4"/>
          <a:srcRect l="7937" t="19383" r="9171" b="20264"/>
          <a:stretch>
            <a:fillRect/>
          </a:stretch>
        </p:blipFill>
        <p:spPr bwMode="auto">
          <a:xfrm>
            <a:off x="1428728" y="3071810"/>
            <a:ext cx="4929222" cy="2786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pic>
        <p:nvPicPr>
          <p:cNvPr id="4" name="3 Imagen"/>
          <p:cNvPicPr/>
          <p:nvPr/>
        </p:nvPicPr>
        <p:blipFill>
          <a:blip r:embed="rId3"/>
          <a:srcRect l="16578" t="27093" r="10406" b="30617"/>
          <a:stretch>
            <a:fillRect/>
          </a:stretch>
        </p:blipFill>
        <p:spPr bwMode="auto">
          <a:xfrm>
            <a:off x="2000232" y="3214686"/>
            <a:ext cx="4572032" cy="2286016"/>
          </a:xfrm>
          <a:prstGeom prst="rect">
            <a:avLst/>
          </a:prstGeom>
          <a:noFill/>
          <a:ln w="9525">
            <a:noFill/>
            <a:miter lim="800000"/>
            <a:headEnd/>
            <a:tailEnd/>
          </a:ln>
        </p:spPr>
      </p:pic>
      <p:pic>
        <p:nvPicPr>
          <p:cNvPr id="5" name="4 Imagen"/>
          <p:cNvPicPr/>
          <p:nvPr/>
        </p:nvPicPr>
        <p:blipFill>
          <a:blip r:embed="rId4"/>
          <a:srcRect l="12698" t="37225" r="9700" b="23568"/>
          <a:stretch>
            <a:fillRect/>
          </a:stretch>
        </p:blipFill>
        <p:spPr bwMode="auto">
          <a:xfrm>
            <a:off x="2143108" y="571480"/>
            <a:ext cx="4643470" cy="2286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pic>
        <p:nvPicPr>
          <p:cNvPr id="4" name="3 Imagen"/>
          <p:cNvPicPr/>
          <p:nvPr/>
        </p:nvPicPr>
        <p:blipFill>
          <a:blip r:embed="rId3"/>
          <a:srcRect l="6173" t="25551" r="11464" b="33921"/>
          <a:stretch>
            <a:fillRect/>
          </a:stretch>
        </p:blipFill>
        <p:spPr bwMode="auto">
          <a:xfrm>
            <a:off x="1214414" y="1428736"/>
            <a:ext cx="5715040" cy="3071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pic>
        <p:nvPicPr>
          <p:cNvPr id="4" name="3 Imagen"/>
          <p:cNvPicPr/>
          <p:nvPr/>
        </p:nvPicPr>
        <p:blipFill>
          <a:blip r:embed="rId3"/>
          <a:srcRect l="6349" t="42731" r="11288" b="12996"/>
          <a:stretch>
            <a:fillRect/>
          </a:stretch>
        </p:blipFill>
        <p:spPr bwMode="auto">
          <a:xfrm>
            <a:off x="1357290" y="1428736"/>
            <a:ext cx="6000792" cy="32861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357158" y="285728"/>
            <a:ext cx="8286808" cy="2031325"/>
          </a:xfrm>
          <a:prstGeom prst="rect">
            <a:avLst/>
          </a:prstGeom>
          <a:noFill/>
        </p:spPr>
        <p:txBody>
          <a:bodyPr wrap="square" rtlCol="0">
            <a:spAutoFit/>
          </a:bodyPr>
          <a:lstStyle/>
          <a:p>
            <a:r>
              <a:rPr lang="es-ES" b="1" dirty="0" smtClean="0">
                <a:latin typeface="Garamond" pitchFamily="18" charset="0"/>
              </a:rPr>
              <a:t>¿De qué organizaciones sanitarias interesa medir la eficiencia?</a:t>
            </a:r>
          </a:p>
          <a:p>
            <a:endParaRPr lang="es-ES" dirty="0" smtClean="0">
              <a:latin typeface="Garamond" pitchFamily="18" charset="0"/>
            </a:endParaRPr>
          </a:p>
          <a:p>
            <a:r>
              <a:rPr lang="es-ES" dirty="0" smtClean="0">
                <a:latin typeface="Garamond" pitchFamily="18" charset="0"/>
              </a:rPr>
              <a:t>Sistemas sanitarios completos (por ejemplo por regiones), hospitales, centros de atención primaria, médicos….(</a:t>
            </a:r>
            <a:r>
              <a:rPr lang="es-ES" dirty="0" err="1" smtClean="0">
                <a:latin typeface="Garamond" pitchFamily="18" charset="0"/>
              </a:rPr>
              <a:t>DMU´s</a:t>
            </a:r>
            <a:r>
              <a:rPr lang="es-ES" dirty="0" smtClean="0">
                <a:latin typeface="Garamond" pitchFamily="18" charset="0"/>
              </a:rPr>
              <a:t> </a:t>
            </a:r>
            <a:r>
              <a:rPr lang="es-ES" dirty="0" err="1" smtClean="0">
                <a:latin typeface="Garamond" pitchFamily="18" charset="0"/>
              </a:rPr>
              <a:t>decision-making-unit</a:t>
            </a:r>
            <a:r>
              <a:rPr lang="es-ES" dirty="0" smtClean="0">
                <a:latin typeface="Garamond" pitchFamily="18" charset="0"/>
              </a:rPr>
              <a:t>)</a:t>
            </a:r>
          </a:p>
          <a:p>
            <a:endParaRPr lang="es-ES" dirty="0" smtClean="0">
              <a:latin typeface="Garamond" pitchFamily="18" charset="0"/>
            </a:endParaRPr>
          </a:p>
          <a:p>
            <a:endParaRPr lang="es-ES" dirty="0" smtClean="0">
              <a:latin typeface="Garamond" pitchFamily="18" charset="0"/>
            </a:endParaRPr>
          </a:p>
          <a:p>
            <a:r>
              <a:rPr lang="es-ES" dirty="0" smtClean="0">
                <a:latin typeface="Garamond" pitchFamily="18" charset="0"/>
              </a:rPr>
              <a:t>¿Cuál es el proceso seguido por las </a:t>
            </a:r>
            <a:r>
              <a:rPr lang="es-ES" dirty="0" err="1" smtClean="0">
                <a:latin typeface="Garamond" pitchFamily="18" charset="0"/>
              </a:rPr>
              <a:t>DMUs</a:t>
            </a:r>
            <a:r>
              <a:rPr lang="es-ES" dirty="0" smtClean="0">
                <a:latin typeface="Garamond" pitchFamily="18" charset="0"/>
              </a:rPr>
              <a:t>?</a:t>
            </a:r>
            <a:endParaRPr lang="es-ES" dirty="0">
              <a:latin typeface="Garamond" pitchFamily="18" charset="0"/>
            </a:endParaRPr>
          </a:p>
        </p:txBody>
      </p:sp>
      <p:sp>
        <p:nvSpPr>
          <p:cNvPr id="7" name="6 Rectángulo"/>
          <p:cNvSpPr/>
          <p:nvPr/>
        </p:nvSpPr>
        <p:spPr>
          <a:xfrm>
            <a:off x="2643174" y="5000636"/>
            <a:ext cx="857256" cy="42862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dirty="0" smtClean="0">
                <a:latin typeface="Garamond" pitchFamily="18" charset="0"/>
              </a:rPr>
              <a:t>Input M</a:t>
            </a:r>
            <a:endParaRPr lang="es-ES" dirty="0">
              <a:latin typeface="Garamond" pitchFamily="18" charset="0"/>
            </a:endParaRPr>
          </a:p>
        </p:txBody>
      </p:sp>
      <p:sp>
        <p:nvSpPr>
          <p:cNvPr id="8" name="7 Rectángulo"/>
          <p:cNvSpPr/>
          <p:nvPr/>
        </p:nvSpPr>
        <p:spPr>
          <a:xfrm>
            <a:off x="2714612" y="2571744"/>
            <a:ext cx="857256" cy="42862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smtClean="0">
                <a:latin typeface="Garamond" pitchFamily="18" charset="0"/>
              </a:rPr>
              <a:t>Input 1</a:t>
            </a:r>
            <a:endParaRPr lang="es-ES" sz="1600" dirty="0">
              <a:latin typeface="Garamond" pitchFamily="18" charset="0"/>
            </a:endParaRPr>
          </a:p>
        </p:txBody>
      </p:sp>
      <p:sp>
        <p:nvSpPr>
          <p:cNvPr id="9" name="8 Rectángulo"/>
          <p:cNvSpPr/>
          <p:nvPr/>
        </p:nvSpPr>
        <p:spPr>
          <a:xfrm>
            <a:off x="2714612" y="3143248"/>
            <a:ext cx="857256" cy="42862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dirty="0" smtClean="0">
                <a:latin typeface="Garamond" pitchFamily="18" charset="0"/>
              </a:rPr>
              <a:t>Input 2</a:t>
            </a:r>
            <a:endParaRPr lang="es-ES" dirty="0">
              <a:latin typeface="Garamond" pitchFamily="18" charset="0"/>
            </a:endParaRPr>
          </a:p>
        </p:txBody>
      </p:sp>
      <p:sp>
        <p:nvSpPr>
          <p:cNvPr id="10" name="9 Rectángulo"/>
          <p:cNvSpPr/>
          <p:nvPr/>
        </p:nvSpPr>
        <p:spPr>
          <a:xfrm>
            <a:off x="2714612" y="3786190"/>
            <a:ext cx="857256" cy="42862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dirty="0" smtClean="0">
                <a:latin typeface="Garamond" pitchFamily="18" charset="0"/>
              </a:rPr>
              <a:t>Input 3</a:t>
            </a:r>
            <a:endParaRPr lang="es-ES" dirty="0">
              <a:latin typeface="Garamond" pitchFamily="18" charset="0"/>
            </a:endParaRPr>
          </a:p>
        </p:txBody>
      </p:sp>
      <p:sp>
        <p:nvSpPr>
          <p:cNvPr id="11" name="10 Rectángulo"/>
          <p:cNvSpPr/>
          <p:nvPr/>
        </p:nvSpPr>
        <p:spPr>
          <a:xfrm>
            <a:off x="5715008" y="5000636"/>
            <a:ext cx="857256" cy="42862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400" dirty="0" smtClean="0">
                <a:latin typeface="Garamond" pitchFamily="18" charset="0"/>
              </a:rPr>
              <a:t>Output K</a:t>
            </a:r>
            <a:endParaRPr lang="es-ES" sz="1400" dirty="0">
              <a:latin typeface="Garamond" pitchFamily="18" charset="0"/>
            </a:endParaRPr>
          </a:p>
        </p:txBody>
      </p:sp>
      <p:sp>
        <p:nvSpPr>
          <p:cNvPr id="12" name="11 Rectángulo"/>
          <p:cNvSpPr/>
          <p:nvPr/>
        </p:nvSpPr>
        <p:spPr>
          <a:xfrm>
            <a:off x="5715008" y="3857628"/>
            <a:ext cx="857256" cy="42862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400" dirty="0" smtClean="0">
                <a:latin typeface="Garamond" pitchFamily="18" charset="0"/>
              </a:rPr>
              <a:t>Output 3</a:t>
            </a:r>
            <a:endParaRPr lang="es-ES" sz="1400" dirty="0">
              <a:latin typeface="Garamond" pitchFamily="18" charset="0"/>
            </a:endParaRPr>
          </a:p>
        </p:txBody>
      </p:sp>
      <p:sp>
        <p:nvSpPr>
          <p:cNvPr id="13" name="12 Rectángulo"/>
          <p:cNvSpPr/>
          <p:nvPr/>
        </p:nvSpPr>
        <p:spPr>
          <a:xfrm>
            <a:off x="5715008" y="3143248"/>
            <a:ext cx="857256" cy="42862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400" dirty="0" smtClean="0">
                <a:latin typeface="Garamond" pitchFamily="18" charset="0"/>
              </a:rPr>
              <a:t>Output 2</a:t>
            </a:r>
            <a:endParaRPr lang="es-ES" sz="1400" dirty="0">
              <a:latin typeface="Garamond" pitchFamily="18" charset="0"/>
            </a:endParaRPr>
          </a:p>
        </p:txBody>
      </p:sp>
      <p:sp>
        <p:nvSpPr>
          <p:cNvPr id="14" name="13 Rectángulo"/>
          <p:cNvSpPr/>
          <p:nvPr/>
        </p:nvSpPr>
        <p:spPr>
          <a:xfrm>
            <a:off x="5715008" y="2500306"/>
            <a:ext cx="857256" cy="42862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400" dirty="0" smtClean="0">
                <a:latin typeface="Garamond" pitchFamily="18" charset="0"/>
              </a:rPr>
              <a:t>Output 1</a:t>
            </a:r>
            <a:endParaRPr lang="es-ES" sz="1400" dirty="0">
              <a:latin typeface="Garamond" pitchFamily="18" charset="0"/>
            </a:endParaRPr>
          </a:p>
        </p:txBody>
      </p:sp>
      <p:sp>
        <p:nvSpPr>
          <p:cNvPr id="16" name="15 Elipse"/>
          <p:cNvSpPr/>
          <p:nvPr/>
        </p:nvSpPr>
        <p:spPr>
          <a:xfrm>
            <a:off x="7143768" y="3000372"/>
            <a:ext cx="1500198" cy="157163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smtClean="0">
                <a:latin typeface="Garamond" pitchFamily="18" charset="0"/>
              </a:rPr>
              <a:t>Beneficios</a:t>
            </a:r>
            <a:endParaRPr lang="es-ES" sz="1600" dirty="0">
              <a:latin typeface="Garamond" pitchFamily="18" charset="0"/>
            </a:endParaRPr>
          </a:p>
        </p:txBody>
      </p:sp>
      <p:sp>
        <p:nvSpPr>
          <p:cNvPr id="17" name="16 Elipse"/>
          <p:cNvSpPr/>
          <p:nvPr/>
        </p:nvSpPr>
        <p:spPr>
          <a:xfrm>
            <a:off x="928662" y="3143248"/>
            <a:ext cx="1509722" cy="157163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dirty="0" smtClean="0">
                <a:latin typeface="Garamond" pitchFamily="18" charset="0"/>
              </a:rPr>
              <a:t>Costes</a:t>
            </a:r>
            <a:endParaRPr lang="es-ES" dirty="0">
              <a:latin typeface="Garamond" pitchFamily="18" charset="0"/>
            </a:endParaRPr>
          </a:p>
        </p:txBody>
      </p:sp>
      <p:sp>
        <p:nvSpPr>
          <p:cNvPr id="18" name="17 Rectángulo"/>
          <p:cNvSpPr/>
          <p:nvPr/>
        </p:nvSpPr>
        <p:spPr>
          <a:xfrm>
            <a:off x="4071934" y="2500306"/>
            <a:ext cx="1285884" cy="300039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smtClean="0">
                <a:latin typeface="Garamond" pitchFamily="18" charset="0"/>
              </a:rPr>
              <a:t>Organización sanitaria</a:t>
            </a:r>
            <a:endParaRPr lang="es-ES" sz="1600" dirty="0">
              <a:latin typeface="Garamond" pitchFamily="18" charset="0"/>
            </a:endParaRPr>
          </a:p>
        </p:txBody>
      </p:sp>
      <p:cxnSp>
        <p:nvCxnSpPr>
          <p:cNvPr id="20" name="19 Conector recto de flecha"/>
          <p:cNvCxnSpPr>
            <a:stCxn id="17" idx="7"/>
          </p:cNvCxnSpPr>
          <p:nvPr/>
        </p:nvCxnSpPr>
        <p:spPr>
          <a:xfrm rot="5400000" flipH="1" flipV="1">
            <a:off x="2207995" y="2938230"/>
            <a:ext cx="444475" cy="425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endCxn id="9" idx="1"/>
          </p:cNvCxnSpPr>
          <p:nvPr/>
        </p:nvCxnSpPr>
        <p:spPr>
          <a:xfrm flipV="1">
            <a:off x="2357422" y="3357562"/>
            <a:ext cx="357190"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stCxn id="17" idx="6"/>
            <a:endCxn id="10" idx="1"/>
          </p:cNvCxnSpPr>
          <p:nvPr/>
        </p:nvCxnSpPr>
        <p:spPr>
          <a:xfrm>
            <a:off x="2438384" y="3929066"/>
            <a:ext cx="27622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rot="16200000" flipH="1">
            <a:off x="2000232" y="4714884"/>
            <a:ext cx="714380"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a:off x="5286380" y="5214950"/>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a:off x="3643306" y="2714620"/>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3643306" y="3357562"/>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3643306" y="4000504"/>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3571868" y="5214950"/>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a:off x="5286380" y="2714620"/>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a:off x="5286380" y="3357562"/>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a:off x="5286380" y="4071942"/>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a:stCxn id="14" idx="3"/>
          </p:cNvCxnSpPr>
          <p:nvPr/>
        </p:nvCxnSpPr>
        <p:spPr>
          <a:xfrm>
            <a:off x="6572264" y="2714620"/>
            <a:ext cx="714380"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a:stCxn id="13" idx="3"/>
          </p:cNvCxnSpPr>
          <p:nvPr/>
        </p:nvCxnSpPr>
        <p:spPr>
          <a:xfrm>
            <a:off x="6572264" y="3357562"/>
            <a:ext cx="571504"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a:stCxn id="12" idx="3"/>
          </p:cNvCxnSpPr>
          <p:nvPr/>
        </p:nvCxnSpPr>
        <p:spPr>
          <a:xfrm flipV="1">
            <a:off x="6572264" y="4000504"/>
            <a:ext cx="571504"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a:endCxn id="16" idx="3"/>
          </p:cNvCxnSpPr>
          <p:nvPr/>
        </p:nvCxnSpPr>
        <p:spPr>
          <a:xfrm rot="5400000" flipH="1" flipV="1">
            <a:off x="6567033" y="4418517"/>
            <a:ext cx="873103" cy="7197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357158" y="2000240"/>
            <a:ext cx="7643866" cy="369332"/>
          </a:xfrm>
          <a:prstGeom prst="rect">
            <a:avLst/>
          </a:prstGeom>
          <a:noFill/>
        </p:spPr>
        <p:txBody>
          <a:bodyPr wrap="square" rtlCol="0">
            <a:spAutoFit/>
          </a:bodyPr>
          <a:lstStyle/>
          <a:p>
            <a:r>
              <a:rPr lang="es-ES" dirty="0" smtClean="0">
                <a:latin typeface="Garamond" pitchFamily="18" charset="0"/>
              </a:rPr>
              <a:t>Gracias por su atención</a:t>
            </a:r>
            <a:endParaRPr lang="es-ES" dirty="0">
              <a:latin typeface="Garamond"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500034" y="500042"/>
            <a:ext cx="8143932" cy="3416320"/>
          </a:xfrm>
          <a:prstGeom prst="rect">
            <a:avLst/>
          </a:prstGeom>
          <a:noFill/>
        </p:spPr>
        <p:txBody>
          <a:bodyPr wrap="square" rtlCol="0">
            <a:spAutoFit/>
          </a:bodyPr>
          <a:lstStyle/>
          <a:p>
            <a:r>
              <a:rPr lang="es-ES" dirty="0" smtClean="0">
                <a:latin typeface="Garamond" pitchFamily="18" charset="0"/>
              </a:rPr>
              <a:t>Aunque el </a:t>
            </a:r>
            <a:r>
              <a:rPr lang="es-ES" b="1" dirty="0" smtClean="0">
                <a:latin typeface="Garamond" pitchFamily="18" charset="0"/>
              </a:rPr>
              <a:t>esquema productivo es aparentemente simple, la producción sanitaria es compleja</a:t>
            </a:r>
            <a:r>
              <a:rPr lang="es-ES" dirty="0" smtClean="0">
                <a:latin typeface="Garamond" pitchFamily="18" charset="0"/>
              </a:rPr>
              <a:t> y no es fácilmente equiparable a la producción de una empresa:</a:t>
            </a:r>
          </a:p>
          <a:p>
            <a:endParaRPr lang="es-ES" dirty="0" smtClean="0">
              <a:latin typeface="Garamond" pitchFamily="18" charset="0"/>
            </a:endParaRPr>
          </a:p>
          <a:p>
            <a:pPr lvl="1">
              <a:buFontTx/>
              <a:buChar char="-"/>
            </a:pPr>
            <a:r>
              <a:rPr lang="es-ES" dirty="0" smtClean="0">
                <a:latin typeface="Garamond" pitchFamily="18" charset="0"/>
              </a:rPr>
              <a:t> Los inputs implicados en la producción de salud no son fácilmente identificables</a:t>
            </a:r>
          </a:p>
          <a:p>
            <a:pPr lvl="1">
              <a:buFontTx/>
              <a:buChar char="-"/>
            </a:pPr>
            <a:r>
              <a:rPr lang="es-ES" dirty="0" smtClean="0">
                <a:latin typeface="Garamond" pitchFamily="18" charset="0"/>
              </a:rPr>
              <a:t> No se trata de un producto u output “estándar”</a:t>
            </a:r>
          </a:p>
          <a:p>
            <a:pPr lvl="1">
              <a:buFontTx/>
              <a:buChar char="-"/>
            </a:pPr>
            <a:r>
              <a:rPr lang="es-ES" dirty="0" smtClean="0">
                <a:latin typeface="Garamond" pitchFamily="18" charset="0"/>
              </a:rPr>
              <a:t> El proceso de producción no está claramente definido</a:t>
            </a:r>
          </a:p>
          <a:p>
            <a:pPr lvl="1">
              <a:buFontTx/>
              <a:buChar char="-"/>
            </a:pPr>
            <a:r>
              <a:rPr lang="es-ES" dirty="0" smtClean="0">
                <a:latin typeface="Garamond" pitchFamily="18" charset="0"/>
              </a:rPr>
              <a:t> La atención sanitaria es como un traje a medida para cada paciente</a:t>
            </a:r>
          </a:p>
          <a:p>
            <a:pPr lvl="1">
              <a:buFontTx/>
              <a:buChar char="-"/>
            </a:pPr>
            <a:r>
              <a:rPr lang="es-ES" dirty="0" smtClean="0">
                <a:latin typeface="Garamond" pitchFamily="18" charset="0"/>
              </a:rPr>
              <a:t> En el proceso de producción sanitaria hay muchos agentes implicados</a:t>
            </a:r>
          </a:p>
          <a:p>
            <a:pPr lvl="1">
              <a:buFontTx/>
              <a:buChar char="-"/>
            </a:pPr>
            <a:r>
              <a:rPr lang="es-ES" dirty="0" smtClean="0">
                <a:latin typeface="Garamond" pitchFamily="18" charset="0"/>
              </a:rPr>
              <a:t> El producto final depende de la actuación en varios períodos</a:t>
            </a:r>
          </a:p>
          <a:p>
            <a:pPr lvl="1">
              <a:buFontTx/>
              <a:buChar char="-"/>
            </a:pPr>
            <a:r>
              <a:rPr lang="es-ES" dirty="0" smtClean="0">
                <a:latin typeface="Garamond" pitchFamily="18" charset="0"/>
              </a:rPr>
              <a:t> Las responsabilidades del producto final pueden varia con el tiempo y dependiendo del contexto</a:t>
            </a:r>
          </a:p>
          <a:p>
            <a:pPr>
              <a:buFontTx/>
              <a:buChar char="-"/>
            </a:pPr>
            <a:endParaRPr lang="es-ES" dirty="0">
              <a:latin typeface="Garamond"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214282" y="142852"/>
            <a:ext cx="8786874" cy="5632311"/>
          </a:xfrm>
          <a:prstGeom prst="rect">
            <a:avLst/>
          </a:prstGeom>
          <a:noFill/>
        </p:spPr>
        <p:txBody>
          <a:bodyPr wrap="square" rtlCol="0">
            <a:spAutoFit/>
          </a:bodyPr>
          <a:lstStyle/>
          <a:p>
            <a:pPr algn="ctr"/>
            <a:r>
              <a:rPr lang="es-ES" b="1" dirty="0" smtClean="0">
                <a:latin typeface="Garamond" pitchFamily="18" charset="0"/>
              </a:rPr>
              <a:t>ELEMENTOS A CONSIDERAR ANTES DE COMENZAR UN ANÁLISIS DE EFICIENCIA EN SANIDAD:</a:t>
            </a:r>
          </a:p>
          <a:p>
            <a:endParaRPr lang="es-ES" b="1" dirty="0" smtClean="0">
              <a:latin typeface="Garamond" pitchFamily="18" charset="0"/>
            </a:endParaRPr>
          </a:p>
          <a:p>
            <a:pPr algn="just"/>
            <a:r>
              <a:rPr lang="es-ES" b="1" dirty="0" smtClean="0">
                <a:latin typeface="Garamond" pitchFamily="18" charset="0"/>
              </a:rPr>
              <a:t>Unidades de análisis:</a:t>
            </a:r>
          </a:p>
          <a:p>
            <a:pPr algn="just"/>
            <a:r>
              <a:rPr lang="es-ES" dirty="0" smtClean="0">
                <a:latin typeface="Garamond" pitchFamily="18" charset="0"/>
              </a:rPr>
              <a:t> Necesario establecer los límites de la organización cuya eficiencia se va a evaluar, pero a la vez ser conscientes de que el output final está determinado también por la influencia de acciones de otras organizaciones y por elementos que quedan fuera de control.</a:t>
            </a:r>
          </a:p>
          <a:p>
            <a:pPr algn="just"/>
            <a:endParaRPr lang="es-ES" dirty="0" smtClean="0">
              <a:latin typeface="Garamond" pitchFamily="18" charset="0"/>
            </a:endParaRPr>
          </a:p>
          <a:p>
            <a:pPr algn="just"/>
            <a:r>
              <a:rPr lang="es-ES" dirty="0" err="1" smtClean="0">
                <a:latin typeface="Garamond" pitchFamily="18" charset="0"/>
              </a:rPr>
              <a:t>Ej</a:t>
            </a:r>
            <a:r>
              <a:rPr lang="es-ES" dirty="0" smtClean="0">
                <a:latin typeface="Garamond" pitchFamily="18" charset="0"/>
              </a:rPr>
              <a:t>: atención primaria. El estado de salud de áreas diferentes puede mostrar un sesgo de selección (zonas más pobres o más ricas, con diferentes medios económicos, educativos, acceso a la información…, distinto acceso a servicios sanitarios, distintas cualidades genéticas, diferentes hábitos de vida…). Los resultados no pueden ser los mismos aunque los inputs sean idénticos.</a:t>
            </a:r>
          </a:p>
          <a:p>
            <a:pPr algn="just"/>
            <a:endParaRPr lang="es-ES" dirty="0" smtClean="0">
              <a:latin typeface="Garamond" pitchFamily="18" charset="0"/>
            </a:endParaRPr>
          </a:p>
          <a:p>
            <a:pPr algn="just"/>
            <a:r>
              <a:rPr lang="es-ES" dirty="0" smtClean="0">
                <a:latin typeface="Garamond" pitchFamily="18" charset="0"/>
              </a:rPr>
              <a:t>Criterios de elección:</a:t>
            </a:r>
          </a:p>
          <a:p>
            <a:pPr marL="342900" indent="-342900" algn="just">
              <a:buAutoNum type="arabicPeriod"/>
            </a:pPr>
            <a:r>
              <a:rPr lang="es-ES" dirty="0" smtClean="0">
                <a:latin typeface="Garamond" pitchFamily="18" charset="0"/>
              </a:rPr>
              <a:t>La DMU debe capturar el proceso entero de producción que se está analizando (dividir el análisis de procesos puede conducir a error)</a:t>
            </a:r>
          </a:p>
          <a:p>
            <a:pPr marL="342900" indent="-342900" algn="just">
              <a:buAutoNum type="arabicPeriod"/>
            </a:pPr>
            <a:r>
              <a:rPr lang="es-ES" dirty="0" smtClean="0">
                <a:latin typeface="Garamond" pitchFamily="18" charset="0"/>
              </a:rPr>
              <a:t>Deben tener la capacidad de decidir sobre el proceso tecnológico que convierte inputs en outputs</a:t>
            </a:r>
          </a:p>
          <a:p>
            <a:pPr marL="342900" indent="-342900" algn="just">
              <a:buAutoNum type="arabicPeriod"/>
            </a:pPr>
            <a:r>
              <a:rPr lang="es-ES" dirty="0" smtClean="0">
                <a:latin typeface="Garamond" pitchFamily="18" charset="0"/>
              </a:rPr>
              <a:t>Las unidades de análisis deben ser comparables (producir el mismo conjunto de outputs)</a:t>
            </a:r>
          </a:p>
          <a:p>
            <a:r>
              <a:rPr lang="es-ES" dirty="0" smtClean="0">
                <a:latin typeface="Garamond" pitchFamily="18" charset="0"/>
              </a:rPr>
              <a:t> </a:t>
            </a:r>
            <a:endParaRPr lang="es-ES" dirty="0">
              <a:latin typeface="Garamond"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285720" y="571480"/>
            <a:ext cx="8501122" cy="5632311"/>
          </a:xfrm>
          <a:prstGeom prst="rect">
            <a:avLst/>
          </a:prstGeom>
          <a:noFill/>
        </p:spPr>
        <p:txBody>
          <a:bodyPr wrap="square" rtlCol="0">
            <a:spAutoFit/>
          </a:bodyPr>
          <a:lstStyle/>
          <a:p>
            <a:pPr algn="just"/>
            <a:r>
              <a:rPr lang="es-ES" b="1" dirty="0" smtClean="0">
                <a:latin typeface="Garamond" pitchFamily="18" charset="0"/>
              </a:rPr>
              <a:t>¿Qué se considera output en sanidad?</a:t>
            </a:r>
          </a:p>
          <a:p>
            <a:pPr algn="just"/>
            <a:r>
              <a:rPr lang="es-ES" dirty="0" smtClean="0">
                <a:latin typeface="Garamond" pitchFamily="18" charset="0"/>
              </a:rPr>
              <a:t>En una cadena de montaje de vehículos, obtenemos un bien que se vende en el mercado.</a:t>
            </a:r>
          </a:p>
          <a:p>
            <a:pPr algn="just"/>
            <a:r>
              <a:rPr lang="es-ES" dirty="0" smtClean="0">
                <a:latin typeface="Garamond" pitchFamily="18" charset="0"/>
              </a:rPr>
              <a:t>La distinta disponibilidad a pagar por cada vehículo (que puede varias en distintas características) le otorga un valor social distinto, pero hay un precio que facilita esta información. </a:t>
            </a:r>
          </a:p>
          <a:p>
            <a:pPr algn="just"/>
            <a:endParaRPr lang="es-ES" dirty="0" smtClean="0">
              <a:latin typeface="Garamond" pitchFamily="18" charset="0"/>
            </a:endParaRPr>
          </a:p>
          <a:p>
            <a:pPr algn="just"/>
            <a:r>
              <a:rPr lang="es-ES" dirty="0" smtClean="0">
                <a:latin typeface="Garamond" pitchFamily="18" charset="0"/>
              </a:rPr>
              <a:t>Al hablar de salud, no solamente </a:t>
            </a:r>
            <a:r>
              <a:rPr lang="es-ES" u="sng" dirty="0" smtClean="0">
                <a:latin typeface="Garamond" pitchFamily="18" charset="0"/>
              </a:rPr>
              <a:t>no existen precios</a:t>
            </a:r>
            <a:r>
              <a:rPr lang="es-ES" dirty="0" smtClean="0">
                <a:latin typeface="Garamond" pitchFamily="18" charset="0"/>
              </a:rPr>
              <a:t>, sino que </a:t>
            </a:r>
            <a:r>
              <a:rPr lang="es-ES" u="sng" dirty="0" smtClean="0">
                <a:latin typeface="Garamond" pitchFamily="18" charset="0"/>
              </a:rPr>
              <a:t>el output es difícil de definir</a:t>
            </a:r>
            <a:r>
              <a:rPr lang="es-ES" dirty="0" smtClean="0">
                <a:latin typeface="Garamond" pitchFamily="18" charset="0"/>
              </a:rPr>
              <a:t>.</a:t>
            </a:r>
          </a:p>
          <a:p>
            <a:pPr algn="just"/>
            <a:r>
              <a:rPr lang="es-ES" dirty="0" smtClean="0">
                <a:latin typeface="Garamond" pitchFamily="18" charset="0"/>
              </a:rPr>
              <a:t>	</a:t>
            </a:r>
          </a:p>
          <a:p>
            <a:pPr algn="just"/>
            <a:r>
              <a:rPr lang="es-ES" dirty="0" smtClean="0">
                <a:latin typeface="Garamond" pitchFamily="18" charset="0"/>
              </a:rPr>
              <a:t>	Definición	</a:t>
            </a:r>
          </a:p>
          <a:p>
            <a:pPr algn="just"/>
            <a:r>
              <a:rPr lang="es-ES" dirty="0" smtClean="0">
                <a:latin typeface="Garamond" pitchFamily="18" charset="0"/>
              </a:rPr>
              <a:t>		         Outputs</a:t>
            </a:r>
          </a:p>
          <a:p>
            <a:pPr algn="just"/>
            <a:r>
              <a:rPr lang="es-ES" dirty="0" smtClean="0">
                <a:latin typeface="Garamond" pitchFamily="18" charset="0"/>
              </a:rPr>
              <a:t>	Valoración </a:t>
            </a:r>
          </a:p>
          <a:p>
            <a:pPr algn="just"/>
            <a:endParaRPr lang="es-ES" dirty="0" smtClean="0">
              <a:latin typeface="Garamond" pitchFamily="18" charset="0"/>
            </a:endParaRPr>
          </a:p>
          <a:p>
            <a:pPr algn="just"/>
            <a:r>
              <a:rPr lang="es-ES" dirty="0" smtClean="0">
                <a:latin typeface="Garamond" pitchFamily="18" charset="0"/>
              </a:rPr>
              <a:t>La provisión de salud no suele demandarse de motu propio (demanda inducida). Se demanda bajo la creencia de que el paciente contará con mejor estado de salud. Así el output puede medirse como el resultado generado por la atención sanitaria, pero esta información no suele estar disponible.</a:t>
            </a:r>
          </a:p>
          <a:p>
            <a:pPr algn="just"/>
            <a:endParaRPr lang="es-ES" dirty="0" smtClean="0">
              <a:latin typeface="Garamond" pitchFamily="18" charset="0"/>
            </a:endParaRPr>
          </a:p>
          <a:p>
            <a:pPr algn="just"/>
            <a:r>
              <a:rPr lang="es-ES" dirty="0" smtClean="0">
                <a:latin typeface="Garamond" pitchFamily="18" charset="0"/>
              </a:rPr>
              <a:t>Es más normal contar con la cantidad y tipo de actividades que realizan las organizaciones sanitarias.</a:t>
            </a:r>
          </a:p>
          <a:p>
            <a:endParaRPr lang="es-ES" dirty="0"/>
          </a:p>
        </p:txBody>
      </p:sp>
      <p:sp>
        <p:nvSpPr>
          <p:cNvPr id="5" name="4 Cerrar llave"/>
          <p:cNvSpPr/>
          <p:nvPr/>
        </p:nvSpPr>
        <p:spPr>
          <a:xfrm>
            <a:off x="2285984" y="2643182"/>
            <a:ext cx="285752" cy="11430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571480"/>
            <a:ext cx="7929618" cy="1477328"/>
          </a:xfrm>
          <a:prstGeom prst="rect">
            <a:avLst/>
          </a:prstGeom>
          <a:noFill/>
        </p:spPr>
        <p:txBody>
          <a:bodyPr wrap="square" rtlCol="0">
            <a:spAutoFit/>
          </a:bodyPr>
          <a:lstStyle/>
          <a:p>
            <a:pPr algn="ctr"/>
            <a:endParaRPr lang="es-ES" sz="2400" b="1" dirty="0" smtClean="0">
              <a:latin typeface="Garamond" pitchFamily="18" charset="0"/>
            </a:endParaRPr>
          </a:p>
          <a:p>
            <a:pPr algn="ctr"/>
            <a:endParaRPr lang="es-ES" sz="2400" b="1" dirty="0">
              <a:latin typeface="Garamond" pitchFamily="18" charset="0"/>
            </a:endParaRPr>
          </a:p>
          <a:p>
            <a:pPr algn="ctr"/>
            <a:endParaRPr lang="es-ES" sz="2400" b="1" dirty="0" smtClean="0">
              <a:latin typeface="Garamond" pitchFamily="18" charset="0"/>
            </a:endParaRPr>
          </a:p>
          <a:p>
            <a:endParaRPr lang="es-ES" dirty="0">
              <a:latin typeface="Garamond" pitchFamily="18" charset="0"/>
            </a:endParaRPr>
          </a:p>
        </p:txBody>
      </p:sp>
      <p:sp>
        <p:nvSpPr>
          <p:cNvPr id="4" name="3 CuadroTexto"/>
          <p:cNvSpPr txBox="1"/>
          <p:nvPr/>
        </p:nvSpPr>
        <p:spPr>
          <a:xfrm>
            <a:off x="357158" y="214290"/>
            <a:ext cx="8572560" cy="7160182"/>
          </a:xfrm>
          <a:prstGeom prst="rect">
            <a:avLst/>
          </a:prstGeom>
          <a:noFill/>
        </p:spPr>
        <p:txBody>
          <a:bodyPr wrap="square" rtlCol="0">
            <a:spAutoFit/>
          </a:bodyPr>
          <a:lstStyle/>
          <a:p>
            <a:r>
              <a:rPr lang="es-ES" b="1" dirty="0" smtClean="0">
                <a:latin typeface="Garamond" pitchFamily="18" charset="0"/>
              </a:rPr>
              <a:t>Output medido como resultado:</a:t>
            </a:r>
          </a:p>
          <a:p>
            <a:endParaRPr lang="es-ES" b="1" dirty="0" smtClean="0">
              <a:latin typeface="Garamond" pitchFamily="18" charset="0"/>
            </a:endParaRPr>
          </a:p>
          <a:p>
            <a:pPr>
              <a:buFont typeface="Arial" pitchFamily="34" charset="0"/>
              <a:buChar char="•"/>
            </a:pPr>
            <a:r>
              <a:rPr lang="es-ES" dirty="0" smtClean="0">
                <a:latin typeface="Garamond" pitchFamily="18" charset="0"/>
              </a:rPr>
              <a:t>Los resultados en salud se pueden considerar en términos de:</a:t>
            </a:r>
          </a:p>
          <a:p>
            <a:r>
              <a:rPr lang="es-ES" dirty="0" smtClean="0">
                <a:latin typeface="Garamond" pitchFamily="18" charset="0"/>
              </a:rPr>
              <a:t>	-  “salud adicional” o </a:t>
            </a:r>
          </a:p>
          <a:p>
            <a:r>
              <a:rPr lang="es-ES" dirty="0" smtClean="0">
                <a:latin typeface="Garamond" pitchFamily="18" charset="0"/>
              </a:rPr>
              <a:t>	- satisfacción del paciente</a:t>
            </a:r>
          </a:p>
          <a:p>
            <a:pPr>
              <a:buFont typeface="Arial" pitchFamily="34" charset="0"/>
              <a:buChar char="•"/>
            </a:pPr>
            <a:endParaRPr lang="es-ES" dirty="0" smtClean="0">
              <a:latin typeface="Garamond" pitchFamily="18" charset="0"/>
            </a:endParaRPr>
          </a:p>
          <a:p>
            <a:pPr>
              <a:buFont typeface="Arial" pitchFamily="34" charset="0"/>
              <a:buChar char="•"/>
            </a:pPr>
            <a:r>
              <a:rPr lang="es-ES" dirty="0" smtClean="0">
                <a:latin typeface="Garamond" pitchFamily="18" charset="0"/>
              </a:rPr>
              <a:t>La medición en términos de salud es más adecuada, y la ganancia en salud es un indicador crucial del éxito de una actuación en salud. </a:t>
            </a:r>
          </a:p>
          <a:p>
            <a:pPr>
              <a:buFont typeface="Arial" pitchFamily="34" charset="0"/>
              <a:buChar char="•"/>
            </a:pPr>
            <a:endParaRPr lang="es-ES" dirty="0" smtClean="0">
              <a:latin typeface="Garamond" pitchFamily="18" charset="0"/>
            </a:endParaRPr>
          </a:p>
          <a:p>
            <a:pPr>
              <a:buFont typeface="Arial" pitchFamily="34" charset="0"/>
              <a:buChar char="•"/>
            </a:pPr>
            <a:r>
              <a:rPr lang="es-ES" dirty="0" smtClean="0">
                <a:latin typeface="Garamond" pitchFamily="18" charset="0"/>
              </a:rPr>
              <a:t>La medición del output a partir del resultado se centra en el paciente (no en la actuación del proveedor) </a:t>
            </a:r>
          </a:p>
          <a:p>
            <a:pPr>
              <a:buFont typeface="Arial" pitchFamily="34" charset="0"/>
              <a:buChar char="•"/>
            </a:pPr>
            <a:endParaRPr lang="es-ES" dirty="0" smtClean="0">
              <a:latin typeface="Garamond" pitchFamily="18" charset="0"/>
            </a:endParaRPr>
          </a:p>
          <a:p>
            <a:pPr>
              <a:buFont typeface="Arial" pitchFamily="34" charset="0"/>
              <a:buChar char="•"/>
            </a:pPr>
            <a:r>
              <a:rPr lang="es-ES" dirty="0" smtClean="0">
                <a:latin typeface="Garamond" pitchFamily="18" charset="0"/>
              </a:rPr>
              <a:t>El resultado en salud debe indicar el “valor añadido” generado por la actuación. Pero así como esto es relativamente sencillo en educación (controlando por el efecto debido exclusivamente a la escuela y no a las características de los estudiantes), en sanidad no lo es tanto. Razones:</a:t>
            </a:r>
          </a:p>
          <a:p>
            <a:r>
              <a:rPr lang="es-ES" dirty="0" smtClean="0">
                <a:latin typeface="Garamond" pitchFamily="18" charset="0"/>
              </a:rPr>
              <a:t>	- Los usuarios son muy heterogéneos</a:t>
            </a:r>
          </a:p>
          <a:p>
            <a:r>
              <a:rPr lang="es-ES" dirty="0" smtClean="0">
                <a:latin typeface="Garamond" pitchFamily="18" charset="0"/>
              </a:rPr>
              <a:t>	- Las dificultades de medición del estado de salud son importantes.</a:t>
            </a:r>
          </a:p>
          <a:p>
            <a:pPr>
              <a:buFont typeface="Arial" pitchFamily="34" charset="0"/>
              <a:buChar char="•"/>
            </a:pPr>
            <a:endParaRPr lang="es-ES" dirty="0" smtClean="0">
              <a:latin typeface="Garamond" pitchFamily="18" charset="0"/>
            </a:endParaRPr>
          </a:p>
          <a:p>
            <a:pPr>
              <a:buFont typeface="Arial" pitchFamily="34" charset="0"/>
              <a:buChar char="•"/>
            </a:pPr>
            <a:r>
              <a:rPr lang="es-ES" dirty="0" smtClean="0">
                <a:latin typeface="Garamond" pitchFamily="18" charset="0"/>
              </a:rPr>
              <a:t>El </a:t>
            </a:r>
            <a:r>
              <a:rPr lang="es-ES" dirty="0" err="1" smtClean="0">
                <a:latin typeface="Garamond" pitchFamily="18" charset="0"/>
              </a:rPr>
              <a:t>contrafactual</a:t>
            </a:r>
            <a:r>
              <a:rPr lang="es-ES" dirty="0" smtClean="0">
                <a:latin typeface="Garamond" pitchFamily="18" charset="0"/>
              </a:rPr>
              <a:t> de “no seguir educándose” puede ser mantener el nivel. En sanidad, el </a:t>
            </a:r>
            <a:r>
              <a:rPr lang="es-ES" dirty="0" err="1" smtClean="0">
                <a:latin typeface="Garamond" pitchFamily="18" charset="0"/>
              </a:rPr>
              <a:t>contrafactual</a:t>
            </a:r>
            <a:r>
              <a:rPr lang="es-ES" dirty="0" smtClean="0">
                <a:latin typeface="Garamond" pitchFamily="18" charset="0"/>
              </a:rPr>
              <a:t> puede deteriorarse (o mejorar) con el paso del tiempo.</a:t>
            </a:r>
          </a:p>
          <a:p>
            <a:pPr>
              <a:buFont typeface="Arial" pitchFamily="34" charset="0"/>
              <a:buChar char="•"/>
            </a:pPr>
            <a:r>
              <a:rPr lang="es-ES" dirty="0" smtClean="0">
                <a:latin typeface="Garamond" pitchFamily="18" charset="0"/>
              </a:rPr>
              <a:t> Aunque la calidad desde el punto de vista del paciente (elección, autonomía, privacidad…) debería incluirse en el resultado, es difícil en la práctica.</a:t>
            </a:r>
          </a:p>
          <a:p>
            <a:endParaRPr lang="es-ES" dirty="0" smtClean="0">
              <a:latin typeface="Garamond" pitchFamily="18" charset="0"/>
            </a:endParaRPr>
          </a:p>
          <a:p>
            <a:endParaRPr lang="es-ES" b="1" dirty="0">
              <a:latin typeface="Garamond"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1431</TotalTime>
  <Words>4594</Words>
  <Application>Microsoft Office PowerPoint</Application>
  <PresentationFormat>Presentación en pantalla (4:3)</PresentationFormat>
  <Paragraphs>579</Paragraphs>
  <Slides>50</Slides>
  <Notes>0</Notes>
  <HiddenSlides>0</HiddenSlides>
  <MMClips>0</MMClips>
  <ScaleCrop>false</ScaleCrop>
  <HeadingPairs>
    <vt:vector size="4" baseType="variant">
      <vt:variant>
        <vt:lpstr>Tema</vt:lpstr>
      </vt:variant>
      <vt:variant>
        <vt:i4>1</vt:i4>
      </vt:variant>
      <vt:variant>
        <vt:lpstr>Títulos de diapositiva</vt:lpstr>
      </vt:variant>
      <vt:variant>
        <vt:i4>50</vt:i4>
      </vt:variant>
    </vt:vector>
  </HeadingPairs>
  <TitlesOfParts>
    <vt:vector size="5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vector>
  </TitlesOfParts>
  <Company>ief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Nbadenes</dc:creator>
  <cp:lastModifiedBy>Nbadenes</cp:lastModifiedBy>
  <cp:revision>88</cp:revision>
  <dcterms:created xsi:type="dcterms:W3CDTF">2015-10-05T09:01:58Z</dcterms:created>
  <dcterms:modified xsi:type="dcterms:W3CDTF">2015-10-16T12:04:50Z</dcterms:modified>
</cp:coreProperties>
</file>